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70" r:id="rId4"/>
    <p:sldId id="260" r:id="rId5"/>
    <p:sldId id="261" r:id="rId6"/>
    <p:sldId id="262" r:id="rId7"/>
    <p:sldId id="264" r:id="rId8"/>
    <p:sldId id="265" r:id="rId9"/>
    <p:sldId id="267" r:id="rId10"/>
    <p:sldId id="268" r:id="rId11"/>
    <p:sldId id="271" r:id="rId12"/>
    <p:sldId id="272" r:id="rId13"/>
    <p:sldId id="273" r:id="rId14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FF33"/>
    <a:srgbClr val="33CC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99" autoAdjust="0"/>
    <p:restoredTop sz="94660"/>
  </p:normalViewPr>
  <p:slideViewPr>
    <p:cSldViewPr snapToGrid="0">
      <p:cViewPr varScale="1">
        <p:scale>
          <a:sx n="82" d="100"/>
          <a:sy n="82" d="100"/>
        </p:scale>
        <p:origin x="715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08705CF-1DFE-4008-AC8D-E108BB786BF1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20EEBDE-1B71-4543-A3B9-9A4A4F4E91A1}">
      <dgm:prSet custT="1"/>
      <dgm:spPr>
        <a:noFill/>
        <a:ln>
          <a:solidFill>
            <a:schemeClr val="bg1"/>
          </a:solidFill>
        </a:ln>
      </dgm:spPr>
      <dgm:t>
        <a:bodyPr/>
        <a:lstStyle/>
        <a:p>
          <a:pPr>
            <a:spcAft>
              <a:spcPts val="0"/>
            </a:spcAft>
          </a:pPr>
          <a:r>
            <a:rPr lang="fr-FR" sz="1800" b="1" i="0" baseline="0" dirty="0">
              <a:solidFill>
                <a:schemeClr val="bg1"/>
              </a:solidFill>
            </a:rPr>
            <a:t>Chiffre d’affaire : 5 652 179,04 euro </a:t>
          </a:r>
        </a:p>
        <a:p>
          <a:pPr>
            <a:spcAft>
              <a:spcPts val="0"/>
            </a:spcAft>
          </a:pPr>
          <a:r>
            <a:rPr lang="fr-FR" sz="1800" b="1" i="0" baseline="0" dirty="0">
              <a:solidFill>
                <a:schemeClr val="tx1"/>
              </a:solidFill>
            </a:rPr>
            <a:t>soit 5 541 352 $</a:t>
          </a:r>
          <a:endParaRPr lang="en-US" sz="1800" b="1" dirty="0">
            <a:solidFill>
              <a:schemeClr val="tx1"/>
            </a:solidFill>
          </a:endParaRPr>
        </a:p>
      </dgm:t>
    </dgm:pt>
    <dgm:pt modelId="{96B09E6A-6C57-4BD9-B1F7-59DDC3D533D0}" type="parTrans" cxnId="{A8229AE2-BB9B-425D-81CE-9F8572B1E094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91AF23D9-939C-4E13-A51C-AAEF466704CD}" type="sibTrans" cxnId="{A8229AE2-BB9B-425D-81CE-9F8572B1E094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37B87F86-6F9A-4F16-881E-F35391D80068}">
      <dgm:prSet custT="1"/>
      <dgm:spPr>
        <a:noFill/>
        <a:ln>
          <a:solidFill>
            <a:schemeClr val="bg1"/>
          </a:solidFill>
        </a:ln>
      </dgm:spPr>
      <dgm:t>
        <a:bodyPr/>
        <a:lstStyle/>
        <a:p>
          <a:pPr algn="ctr">
            <a:spcAft>
              <a:spcPts val="0"/>
            </a:spcAft>
          </a:pPr>
          <a:r>
            <a:rPr lang="fr-FR" sz="1800" b="1" i="0" baseline="0" dirty="0">
              <a:solidFill>
                <a:schemeClr val="bg1"/>
              </a:solidFill>
            </a:rPr>
            <a:t>Chiffre d'affaire en France: </a:t>
          </a:r>
        </a:p>
        <a:p>
          <a:pPr algn="ctr">
            <a:spcAft>
              <a:spcPts val="0"/>
            </a:spcAft>
          </a:pPr>
          <a:r>
            <a:rPr lang="fr-FR" sz="1800" b="1" i="0" baseline="0" dirty="0">
              <a:solidFill>
                <a:schemeClr val="tx1"/>
              </a:solidFill>
            </a:rPr>
            <a:t>3 942 900 € en 2020</a:t>
          </a:r>
          <a:endParaRPr lang="en-US" sz="1800" b="1" dirty="0">
            <a:solidFill>
              <a:schemeClr val="tx1"/>
            </a:solidFill>
          </a:endParaRPr>
        </a:p>
      </dgm:t>
    </dgm:pt>
    <dgm:pt modelId="{647ABEBF-BAC9-4613-A559-A98E2F90AC31}" type="parTrans" cxnId="{B43E09B2-203E-4A78-978D-0C6909818399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18FC8B4B-8D9D-4EA6-A4B6-DF108117D8F9}" type="sibTrans" cxnId="{B43E09B2-203E-4A78-978D-0C6909818399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DE72302E-9FB9-4BB8-A5FB-232AEC76A0C9}">
      <dgm:prSet custT="1"/>
      <dgm:spPr>
        <a:noFill/>
        <a:ln>
          <a:solidFill>
            <a:schemeClr val="bg1"/>
          </a:solidFill>
        </a:ln>
      </dgm:spPr>
      <dgm:t>
        <a:bodyPr/>
        <a:lstStyle/>
        <a:p>
          <a:r>
            <a:rPr lang="fr-FR" sz="1800" b="1" dirty="0">
              <a:solidFill>
                <a:schemeClr val="bg1"/>
              </a:solidFill>
            </a:rPr>
            <a:t>La canette de 50cl </a:t>
          </a:r>
          <a:r>
            <a:rPr lang="fr-FR" sz="1800" b="1">
              <a:solidFill>
                <a:schemeClr val="tx1"/>
              </a:solidFill>
            </a:rPr>
            <a:t>2,58 €.</a:t>
          </a:r>
          <a:endParaRPr lang="en-US" sz="1800" b="1" dirty="0">
            <a:solidFill>
              <a:schemeClr val="tx1"/>
            </a:solidFill>
          </a:endParaRPr>
        </a:p>
      </dgm:t>
    </dgm:pt>
    <dgm:pt modelId="{34BDA8CB-2FE6-47B2-B29E-D68FE5C28B4F}" type="parTrans" cxnId="{8936D222-2A67-4177-A2BE-A0D676D4C27C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6A17B951-ED60-4E5F-94DD-FD5D533B763A}" type="sibTrans" cxnId="{8936D222-2A67-4177-A2BE-A0D676D4C27C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1124B52D-A703-4DBA-9E9A-46D8F06D5F3D}" type="pres">
      <dgm:prSet presAssocID="{508705CF-1DFE-4008-AC8D-E108BB786BF1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6C2C5B7C-2F31-4D57-BE1F-46CF0A7F8592}" type="pres">
      <dgm:prSet presAssocID="{B20EEBDE-1B71-4543-A3B9-9A4A4F4E91A1}" presName="hierRoot1" presStyleCnt="0"/>
      <dgm:spPr/>
    </dgm:pt>
    <dgm:pt modelId="{8696E0E9-D5CD-454A-942F-2627FE6401AD}" type="pres">
      <dgm:prSet presAssocID="{B20EEBDE-1B71-4543-A3B9-9A4A4F4E91A1}" presName="composite" presStyleCnt="0"/>
      <dgm:spPr/>
    </dgm:pt>
    <dgm:pt modelId="{963944B0-7242-4318-8D8D-1FDCD384E1C8}" type="pres">
      <dgm:prSet presAssocID="{B20EEBDE-1B71-4543-A3B9-9A4A4F4E91A1}" presName="background" presStyleLbl="node0" presStyleIdx="0" presStyleCnt="3"/>
      <dgm:spPr>
        <a:gradFill rotWithShape="0">
          <a:gsLst>
            <a:gs pos="27000">
              <a:schemeClr val="tx1"/>
            </a:gs>
            <a:gs pos="100000">
              <a:srgbClr val="CCFF33"/>
            </a:gs>
            <a:gs pos="65000">
              <a:srgbClr val="33CC33"/>
            </a:gs>
          </a:gsLst>
          <a:lin ang="5400000" scaled="1"/>
        </a:gradFill>
      </dgm:spPr>
    </dgm:pt>
    <dgm:pt modelId="{1400BC8A-2400-4127-9603-05E6C743F7A6}" type="pres">
      <dgm:prSet presAssocID="{B20EEBDE-1B71-4543-A3B9-9A4A4F4E91A1}" presName="text" presStyleLbl="fgAcc0" presStyleIdx="0" presStyleCnt="3" custScaleX="94363" custScaleY="79957" custLinFactNeighborX="-47396" custLinFactNeighborY="901">
        <dgm:presLayoutVars>
          <dgm:chPref val="3"/>
        </dgm:presLayoutVars>
      </dgm:prSet>
      <dgm:spPr/>
    </dgm:pt>
    <dgm:pt modelId="{FD6EC1F6-BA5B-469D-8CD3-0205C2B8B55E}" type="pres">
      <dgm:prSet presAssocID="{B20EEBDE-1B71-4543-A3B9-9A4A4F4E91A1}" presName="hierChild2" presStyleCnt="0"/>
      <dgm:spPr/>
    </dgm:pt>
    <dgm:pt modelId="{1E09BB21-D435-470C-AA56-692F2291562B}" type="pres">
      <dgm:prSet presAssocID="{37B87F86-6F9A-4F16-881E-F35391D80068}" presName="hierRoot1" presStyleCnt="0"/>
      <dgm:spPr/>
    </dgm:pt>
    <dgm:pt modelId="{7941D3B9-60C9-44B3-8300-4490F608FF40}" type="pres">
      <dgm:prSet presAssocID="{37B87F86-6F9A-4F16-881E-F35391D80068}" presName="composite" presStyleCnt="0"/>
      <dgm:spPr/>
    </dgm:pt>
    <dgm:pt modelId="{1455274A-5D0C-4283-B59C-6D05D5782DD8}" type="pres">
      <dgm:prSet presAssocID="{37B87F86-6F9A-4F16-881E-F35391D80068}" presName="background" presStyleLbl="node0" presStyleIdx="1" presStyleCnt="3"/>
      <dgm:spPr>
        <a:gradFill rotWithShape="0">
          <a:gsLst>
            <a:gs pos="27000">
              <a:schemeClr val="tx1"/>
            </a:gs>
            <a:gs pos="100000">
              <a:srgbClr val="CCFF33"/>
            </a:gs>
            <a:gs pos="65000">
              <a:srgbClr val="33CC33"/>
            </a:gs>
          </a:gsLst>
          <a:lin ang="5400000" scaled="1"/>
        </a:gradFill>
      </dgm:spPr>
    </dgm:pt>
    <dgm:pt modelId="{58B0FE38-E7A3-41E1-9CE0-8E2C60D0E877}" type="pres">
      <dgm:prSet presAssocID="{37B87F86-6F9A-4F16-881E-F35391D80068}" presName="text" presStyleLbl="fgAcc0" presStyleIdx="1" presStyleCnt="3" custScaleX="103615" custScaleY="85914" custLinFactNeighborX="-44254" custLinFactNeighborY="2418">
        <dgm:presLayoutVars>
          <dgm:chPref val="3"/>
        </dgm:presLayoutVars>
      </dgm:prSet>
      <dgm:spPr/>
    </dgm:pt>
    <dgm:pt modelId="{2D892516-24BD-43C8-BCA1-91BFEF65BCBA}" type="pres">
      <dgm:prSet presAssocID="{37B87F86-6F9A-4F16-881E-F35391D80068}" presName="hierChild2" presStyleCnt="0"/>
      <dgm:spPr/>
    </dgm:pt>
    <dgm:pt modelId="{396910B2-5F74-409E-9642-FA9D43E4276D}" type="pres">
      <dgm:prSet presAssocID="{DE72302E-9FB9-4BB8-A5FB-232AEC76A0C9}" presName="hierRoot1" presStyleCnt="0"/>
      <dgm:spPr/>
    </dgm:pt>
    <dgm:pt modelId="{3384755C-0066-4CA2-B4CC-58BFEB50D2CB}" type="pres">
      <dgm:prSet presAssocID="{DE72302E-9FB9-4BB8-A5FB-232AEC76A0C9}" presName="composite" presStyleCnt="0"/>
      <dgm:spPr/>
    </dgm:pt>
    <dgm:pt modelId="{E61F9482-A407-457E-9A0B-C97C0B1F2BAD}" type="pres">
      <dgm:prSet presAssocID="{DE72302E-9FB9-4BB8-A5FB-232AEC76A0C9}" presName="background" presStyleLbl="node0" presStyleIdx="2" presStyleCnt="3"/>
      <dgm:spPr>
        <a:gradFill rotWithShape="0">
          <a:gsLst>
            <a:gs pos="27000">
              <a:schemeClr val="tx1"/>
            </a:gs>
            <a:gs pos="100000">
              <a:srgbClr val="CCFF33"/>
            </a:gs>
            <a:gs pos="65000">
              <a:srgbClr val="33CC33"/>
            </a:gs>
          </a:gsLst>
          <a:lin ang="5400000" scaled="1"/>
        </a:gradFill>
      </dgm:spPr>
    </dgm:pt>
    <dgm:pt modelId="{DDA3E9A5-3559-4C7A-94B1-ECB901F17C54}" type="pres">
      <dgm:prSet presAssocID="{DE72302E-9FB9-4BB8-A5FB-232AEC76A0C9}" presName="text" presStyleLbl="fgAcc0" presStyleIdx="2" presStyleCnt="3" custScaleX="94771" custLinFactNeighborX="-35034" custLinFactNeighborY="654">
        <dgm:presLayoutVars>
          <dgm:chPref val="3"/>
        </dgm:presLayoutVars>
      </dgm:prSet>
      <dgm:spPr/>
    </dgm:pt>
    <dgm:pt modelId="{900C13EA-3080-454A-A22E-D4992B7FB987}" type="pres">
      <dgm:prSet presAssocID="{DE72302E-9FB9-4BB8-A5FB-232AEC76A0C9}" presName="hierChild2" presStyleCnt="0"/>
      <dgm:spPr/>
    </dgm:pt>
  </dgm:ptLst>
  <dgm:cxnLst>
    <dgm:cxn modelId="{DBC0B004-32C0-47BD-8257-12B27EC4D0AD}" type="presOf" srcId="{37B87F86-6F9A-4F16-881E-F35391D80068}" destId="{58B0FE38-E7A3-41E1-9CE0-8E2C60D0E877}" srcOrd="0" destOrd="0" presId="urn:microsoft.com/office/officeart/2005/8/layout/hierarchy1"/>
    <dgm:cxn modelId="{8936D222-2A67-4177-A2BE-A0D676D4C27C}" srcId="{508705CF-1DFE-4008-AC8D-E108BB786BF1}" destId="{DE72302E-9FB9-4BB8-A5FB-232AEC76A0C9}" srcOrd="2" destOrd="0" parTransId="{34BDA8CB-2FE6-47B2-B29E-D68FE5C28B4F}" sibTransId="{6A17B951-ED60-4E5F-94DD-FD5D533B763A}"/>
    <dgm:cxn modelId="{13B4B481-3CB7-4D76-ADDF-DF46F5016B93}" type="presOf" srcId="{508705CF-1DFE-4008-AC8D-E108BB786BF1}" destId="{1124B52D-A703-4DBA-9E9A-46D8F06D5F3D}" srcOrd="0" destOrd="0" presId="urn:microsoft.com/office/officeart/2005/8/layout/hierarchy1"/>
    <dgm:cxn modelId="{0F5B0888-2321-42BA-8431-2959A6B52AA9}" type="presOf" srcId="{B20EEBDE-1B71-4543-A3B9-9A4A4F4E91A1}" destId="{1400BC8A-2400-4127-9603-05E6C743F7A6}" srcOrd="0" destOrd="0" presId="urn:microsoft.com/office/officeart/2005/8/layout/hierarchy1"/>
    <dgm:cxn modelId="{313D159D-2206-428E-9078-56E1D03FB69D}" type="presOf" srcId="{DE72302E-9FB9-4BB8-A5FB-232AEC76A0C9}" destId="{DDA3E9A5-3559-4C7A-94B1-ECB901F17C54}" srcOrd="0" destOrd="0" presId="urn:microsoft.com/office/officeart/2005/8/layout/hierarchy1"/>
    <dgm:cxn modelId="{B43E09B2-203E-4A78-978D-0C6909818399}" srcId="{508705CF-1DFE-4008-AC8D-E108BB786BF1}" destId="{37B87F86-6F9A-4F16-881E-F35391D80068}" srcOrd="1" destOrd="0" parTransId="{647ABEBF-BAC9-4613-A559-A98E2F90AC31}" sibTransId="{18FC8B4B-8D9D-4EA6-A4B6-DF108117D8F9}"/>
    <dgm:cxn modelId="{A8229AE2-BB9B-425D-81CE-9F8572B1E094}" srcId="{508705CF-1DFE-4008-AC8D-E108BB786BF1}" destId="{B20EEBDE-1B71-4543-A3B9-9A4A4F4E91A1}" srcOrd="0" destOrd="0" parTransId="{96B09E6A-6C57-4BD9-B1F7-59DDC3D533D0}" sibTransId="{91AF23D9-939C-4E13-A51C-AAEF466704CD}"/>
    <dgm:cxn modelId="{CB722C42-8269-4914-A607-C160B6CA63FF}" type="presParOf" srcId="{1124B52D-A703-4DBA-9E9A-46D8F06D5F3D}" destId="{6C2C5B7C-2F31-4D57-BE1F-46CF0A7F8592}" srcOrd="0" destOrd="0" presId="urn:microsoft.com/office/officeart/2005/8/layout/hierarchy1"/>
    <dgm:cxn modelId="{2D4CCDA3-F8B7-49BA-95BB-42E52C25C072}" type="presParOf" srcId="{6C2C5B7C-2F31-4D57-BE1F-46CF0A7F8592}" destId="{8696E0E9-D5CD-454A-942F-2627FE6401AD}" srcOrd="0" destOrd="0" presId="urn:microsoft.com/office/officeart/2005/8/layout/hierarchy1"/>
    <dgm:cxn modelId="{87A6E88A-1E78-4855-BAFE-E62E02F11C7D}" type="presParOf" srcId="{8696E0E9-D5CD-454A-942F-2627FE6401AD}" destId="{963944B0-7242-4318-8D8D-1FDCD384E1C8}" srcOrd="0" destOrd="0" presId="urn:microsoft.com/office/officeart/2005/8/layout/hierarchy1"/>
    <dgm:cxn modelId="{A7FA5622-6351-4D3A-913F-37B8D9100DA3}" type="presParOf" srcId="{8696E0E9-D5CD-454A-942F-2627FE6401AD}" destId="{1400BC8A-2400-4127-9603-05E6C743F7A6}" srcOrd="1" destOrd="0" presId="urn:microsoft.com/office/officeart/2005/8/layout/hierarchy1"/>
    <dgm:cxn modelId="{8F5C8DDC-5E99-4EF0-892E-CA5B1D831865}" type="presParOf" srcId="{6C2C5B7C-2F31-4D57-BE1F-46CF0A7F8592}" destId="{FD6EC1F6-BA5B-469D-8CD3-0205C2B8B55E}" srcOrd="1" destOrd="0" presId="urn:microsoft.com/office/officeart/2005/8/layout/hierarchy1"/>
    <dgm:cxn modelId="{6663C605-0FE8-4BB5-8E89-7E3657DE0A7A}" type="presParOf" srcId="{1124B52D-A703-4DBA-9E9A-46D8F06D5F3D}" destId="{1E09BB21-D435-470C-AA56-692F2291562B}" srcOrd="1" destOrd="0" presId="urn:microsoft.com/office/officeart/2005/8/layout/hierarchy1"/>
    <dgm:cxn modelId="{D0627A1D-F19F-44C5-8A2E-2C2A0C11B04E}" type="presParOf" srcId="{1E09BB21-D435-470C-AA56-692F2291562B}" destId="{7941D3B9-60C9-44B3-8300-4490F608FF40}" srcOrd="0" destOrd="0" presId="urn:microsoft.com/office/officeart/2005/8/layout/hierarchy1"/>
    <dgm:cxn modelId="{8E1962AA-6AF0-48FB-91A5-DC182726E2C0}" type="presParOf" srcId="{7941D3B9-60C9-44B3-8300-4490F608FF40}" destId="{1455274A-5D0C-4283-B59C-6D05D5782DD8}" srcOrd="0" destOrd="0" presId="urn:microsoft.com/office/officeart/2005/8/layout/hierarchy1"/>
    <dgm:cxn modelId="{C7E09707-B3B3-4297-A108-FA4FDF52B444}" type="presParOf" srcId="{7941D3B9-60C9-44B3-8300-4490F608FF40}" destId="{58B0FE38-E7A3-41E1-9CE0-8E2C60D0E877}" srcOrd="1" destOrd="0" presId="urn:microsoft.com/office/officeart/2005/8/layout/hierarchy1"/>
    <dgm:cxn modelId="{28A6D7EE-88B5-4C47-A83C-8049F8839F5C}" type="presParOf" srcId="{1E09BB21-D435-470C-AA56-692F2291562B}" destId="{2D892516-24BD-43C8-BCA1-91BFEF65BCBA}" srcOrd="1" destOrd="0" presId="urn:microsoft.com/office/officeart/2005/8/layout/hierarchy1"/>
    <dgm:cxn modelId="{A49AAFE4-29F2-4ED3-BAEB-A85F6E41FAF4}" type="presParOf" srcId="{1124B52D-A703-4DBA-9E9A-46D8F06D5F3D}" destId="{396910B2-5F74-409E-9642-FA9D43E4276D}" srcOrd="2" destOrd="0" presId="urn:microsoft.com/office/officeart/2005/8/layout/hierarchy1"/>
    <dgm:cxn modelId="{DE26F1F4-4A96-4275-94FD-2967EE5B05A4}" type="presParOf" srcId="{396910B2-5F74-409E-9642-FA9D43E4276D}" destId="{3384755C-0066-4CA2-B4CC-58BFEB50D2CB}" srcOrd="0" destOrd="0" presId="urn:microsoft.com/office/officeart/2005/8/layout/hierarchy1"/>
    <dgm:cxn modelId="{4CE126EB-7D89-4425-A47B-C8C9DB98E891}" type="presParOf" srcId="{3384755C-0066-4CA2-B4CC-58BFEB50D2CB}" destId="{E61F9482-A407-457E-9A0B-C97C0B1F2BAD}" srcOrd="0" destOrd="0" presId="urn:microsoft.com/office/officeart/2005/8/layout/hierarchy1"/>
    <dgm:cxn modelId="{5F478542-005F-46C9-A518-C58505B320A2}" type="presParOf" srcId="{3384755C-0066-4CA2-B4CC-58BFEB50D2CB}" destId="{DDA3E9A5-3559-4C7A-94B1-ECB901F17C54}" srcOrd="1" destOrd="0" presId="urn:microsoft.com/office/officeart/2005/8/layout/hierarchy1"/>
    <dgm:cxn modelId="{0C0EA741-AD97-44FF-8FC0-8FB41099280F}" type="presParOf" srcId="{396910B2-5F74-409E-9642-FA9D43E4276D}" destId="{900C13EA-3080-454A-A22E-D4992B7FB987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3944B0-7242-4318-8D8D-1FDCD384E1C8}">
      <dsp:nvSpPr>
        <dsp:cNvPr id="0" name=""/>
        <dsp:cNvSpPr/>
      </dsp:nvSpPr>
      <dsp:spPr>
        <a:xfrm>
          <a:off x="598011" y="14040"/>
          <a:ext cx="2234135" cy="1202092"/>
        </a:xfrm>
        <a:prstGeom prst="roundRect">
          <a:avLst>
            <a:gd name="adj" fmla="val 10000"/>
          </a:avLst>
        </a:prstGeom>
        <a:gradFill rotWithShape="0">
          <a:gsLst>
            <a:gs pos="27000">
              <a:schemeClr val="tx1"/>
            </a:gs>
            <a:gs pos="100000">
              <a:srgbClr val="CCFF33"/>
            </a:gs>
            <a:gs pos="65000">
              <a:srgbClr val="33CC33"/>
            </a:gs>
          </a:gsLst>
          <a:lin ang="5400000" scaled="1"/>
        </a:gra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400BC8A-2400-4127-9603-05E6C743F7A6}">
      <dsp:nvSpPr>
        <dsp:cNvPr id="0" name=""/>
        <dsp:cNvSpPr/>
      </dsp:nvSpPr>
      <dsp:spPr>
        <a:xfrm>
          <a:off x="861078" y="263953"/>
          <a:ext cx="2234135" cy="1202092"/>
        </a:xfrm>
        <a:prstGeom prst="roundRect">
          <a:avLst>
            <a:gd name="adj" fmla="val 10000"/>
          </a:avLst>
        </a:pr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fr-FR" sz="1800" b="1" i="0" kern="1200" baseline="0" dirty="0">
              <a:solidFill>
                <a:schemeClr val="bg1"/>
              </a:solidFill>
            </a:rPr>
            <a:t>Chiffre d’affaire : 5 652 179,04 euro 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fr-FR" sz="1800" b="1" i="0" kern="1200" baseline="0" dirty="0">
              <a:solidFill>
                <a:schemeClr val="tx1"/>
              </a:solidFill>
            </a:rPr>
            <a:t>soit 5 541 352 $</a:t>
          </a:r>
          <a:endParaRPr lang="en-US" sz="1800" b="1" kern="1200" dirty="0">
            <a:solidFill>
              <a:schemeClr val="tx1"/>
            </a:solidFill>
          </a:endParaRPr>
        </a:p>
      </dsp:txBody>
      <dsp:txXfrm>
        <a:off x="896286" y="299161"/>
        <a:ext cx="2163719" cy="1131676"/>
      </dsp:txXfrm>
    </dsp:sp>
    <dsp:sp modelId="{1455274A-5D0C-4283-B59C-6D05D5782DD8}">
      <dsp:nvSpPr>
        <dsp:cNvPr id="0" name=""/>
        <dsp:cNvSpPr/>
      </dsp:nvSpPr>
      <dsp:spPr>
        <a:xfrm>
          <a:off x="3432669" y="36847"/>
          <a:ext cx="2453185" cy="1291651"/>
        </a:xfrm>
        <a:prstGeom prst="roundRect">
          <a:avLst>
            <a:gd name="adj" fmla="val 10000"/>
          </a:avLst>
        </a:prstGeom>
        <a:gradFill rotWithShape="0">
          <a:gsLst>
            <a:gs pos="27000">
              <a:schemeClr val="tx1"/>
            </a:gs>
            <a:gs pos="100000">
              <a:srgbClr val="CCFF33"/>
            </a:gs>
            <a:gs pos="65000">
              <a:srgbClr val="33CC33"/>
            </a:gs>
          </a:gsLst>
          <a:lin ang="5400000" scaled="1"/>
        </a:gra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8B0FE38-E7A3-41E1-9CE0-8E2C60D0E877}">
      <dsp:nvSpPr>
        <dsp:cNvPr id="0" name=""/>
        <dsp:cNvSpPr/>
      </dsp:nvSpPr>
      <dsp:spPr>
        <a:xfrm>
          <a:off x="3695735" y="286760"/>
          <a:ext cx="2453185" cy="1291651"/>
        </a:xfrm>
        <a:prstGeom prst="roundRect">
          <a:avLst>
            <a:gd name="adj" fmla="val 10000"/>
          </a:avLst>
        </a:pr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fr-FR" sz="1800" b="1" i="0" kern="1200" baseline="0" dirty="0">
              <a:solidFill>
                <a:schemeClr val="bg1"/>
              </a:solidFill>
            </a:rPr>
            <a:t>Chiffre d'affaire en France: 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fr-FR" sz="1800" b="1" i="0" kern="1200" baseline="0" dirty="0">
              <a:solidFill>
                <a:schemeClr val="tx1"/>
              </a:solidFill>
            </a:rPr>
            <a:t>3 942 900 € en 2020</a:t>
          </a:r>
          <a:endParaRPr lang="en-US" sz="1800" b="1" kern="1200" dirty="0">
            <a:solidFill>
              <a:schemeClr val="tx1"/>
            </a:solidFill>
          </a:endParaRPr>
        </a:p>
      </dsp:txBody>
      <dsp:txXfrm>
        <a:off x="3733566" y="324591"/>
        <a:ext cx="2377523" cy="1215989"/>
      </dsp:txXfrm>
    </dsp:sp>
    <dsp:sp modelId="{E61F9482-A407-457E-9A0B-C97C0B1F2BAD}">
      <dsp:nvSpPr>
        <dsp:cNvPr id="0" name=""/>
        <dsp:cNvSpPr/>
      </dsp:nvSpPr>
      <dsp:spPr>
        <a:xfrm>
          <a:off x="6630279" y="989"/>
          <a:ext cx="2243794" cy="1503423"/>
        </a:xfrm>
        <a:prstGeom prst="roundRect">
          <a:avLst>
            <a:gd name="adj" fmla="val 10000"/>
          </a:avLst>
        </a:prstGeom>
        <a:gradFill rotWithShape="0">
          <a:gsLst>
            <a:gs pos="27000">
              <a:schemeClr val="tx1"/>
            </a:gs>
            <a:gs pos="100000">
              <a:srgbClr val="CCFF33"/>
            </a:gs>
            <a:gs pos="65000">
              <a:srgbClr val="33CC33"/>
            </a:gs>
          </a:gsLst>
          <a:lin ang="5400000" scaled="1"/>
        </a:gra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DA3E9A5-3559-4C7A-94B1-ECB901F17C54}">
      <dsp:nvSpPr>
        <dsp:cNvPr id="0" name=""/>
        <dsp:cNvSpPr/>
      </dsp:nvSpPr>
      <dsp:spPr>
        <a:xfrm>
          <a:off x="6893345" y="250902"/>
          <a:ext cx="2243794" cy="1503423"/>
        </a:xfrm>
        <a:prstGeom prst="roundRect">
          <a:avLst>
            <a:gd name="adj" fmla="val 10000"/>
          </a:avLst>
        </a:pr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b="1" kern="1200" dirty="0">
              <a:solidFill>
                <a:schemeClr val="bg1"/>
              </a:solidFill>
            </a:rPr>
            <a:t>La canette de 50cl </a:t>
          </a:r>
          <a:r>
            <a:rPr lang="fr-FR" sz="1800" b="1" kern="1200">
              <a:solidFill>
                <a:schemeClr val="tx1"/>
              </a:solidFill>
            </a:rPr>
            <a:t>2,58 €.</a:t>
          </a:r>
          <a:endParaRPr lang="en-US" sz="1800" b="1" kern="1200" dirty="0">
            <a:solidFill>
              <a:schemeClr val="tx1"/>
            </a:solidFill>
          </a:endParaRPr>
        </a:p>
      </dsp:txBody>
      <dsp:txXfrm>
        <a:off x="6937379" y="294936"/>
        <a:ext cx="2155726" cy="141535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41DF36E-1F67-552D-9A1D-CC7EB968E4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0633E29D-9EAE-4E3D-9FFA-94BA674618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5A33796-7D36-8BAF-8651-AF4DCCAC81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BF9307-BA36-4EC7-AABC-4B7AA83FB0B8}" type="datetimeFigureOut">
              <a:rPr lang="fr-FR" smtClean="0"/>
              <a:t>07/10/2022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26820DD-F12A-A7D2-B2E0-4DD7D335C3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08E0729-7F57-D09A-540B-95BD47B6FB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9884F-3D89-438C-BB5E-986B31902AD0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852689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190F6AD-C9A6-D494-5F43-03240F8F73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B7F133D1-46AD-B296-9AFE-8A609F218F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82CCB94-0591-ACBB-D660-08DDAB069F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BF9307-BA36-4EC7-AABC-4B7AA83FB0B8}" type="datetimeFigureOut">
              <a:rPr lang="fr-FR" smtClean="0"/>
              <a:t>07/10/2022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882D790-50A6-2175-393B-783CA3488F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CD0A176-674F-FA6B-BCF4-EA4AA53F1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9884F-3D89-438C-BB5E-986B31902AD0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174286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FA8818FE-378B-1DCD-159F-DDCA8102350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04FB9AA2-6CF4-1404-D213-23539C5453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9ECF774-58FD-9584-0434-31AD8A541F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BF9307-BA36-4EC7-AABC-4B7AA83FB0B8}" type="datetimeFigureOut">
              <a:rPr lang="fr-FR" smtClean="0"/>
              <a:t>07/10/2022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E8DB1DE-2D4F-1841-D35E-9AF4091184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335F551-6FC3-40FA-542D-5195E42832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9884F-3D89-438C-BB5E-986B31902AD0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087772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69C178A-E624-F4EE-F5F8-15C92D70D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C0138D3-34D1-45CB-5C69-7B4696B0A9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0BEB345-E1EE-D50E-3A86-A7114E4070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BF9307-BA36-4EC7-AABC-4B7AA83FB0B8}" type="datetimeFigureOut">
              <a:rPr lang="fr-FR" smtClean="0"/>
              <a:t>07/10/2022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D167746-FA64-58AB-A4B0-AC06161E80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F26837F-BA7D-9A42-0B28-AE4EF48662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9884F-3D89-438C-BB5E-986B31902AD0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98855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AD4D3BE-EE6A-7118-097C-28CCF8A2A7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F786383-C29A-D995-73B9-D2DFC9CDFD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ED59E44-1204-7F16-76C6-61E8AAB345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BF9307-BA36-4EC7-AABC-4B7AA83FB0B8}" type="datetimeFigureOut">
              <a:rPr lang="fr-FR" smtClean="0"/>
              <a:t>07/10/2022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2B00390-8334-3DB2-EE7F-D486340A6B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B3AE8E3-1CC4-CFD0-9EB9-8844776C22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9884F-3D89-438C-BB5E-986B31902AD0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415131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0056ABC-7691-6D67-4FDA-6EBFBEFAE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854EC3B-9B19-7E52-2A85-5E4135CBCA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1991ABE4-C6D9-1542-E62C-34E7651E32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66157A09-3767-81DC-DD73-308D5A23C8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BF9307-BA36-4EC7-AABC-4B7AA83FB0B8}" type="datetimeFigureOut">
              <a:rPr lang="fr-FR" smtClean="0"/>
              <a:t>07/10/2022</a:t>
            </a:fld>
            <a:endParaRPr lang="fr-FR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FFC5AB03-23B7-BF40-38EA-140939403B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3FF4A07-5F3C-7FEB-0380-361B54EB8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9884F-3D89-438C-BB5E-986B31902AD0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993154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6BD92ED-560A-4D41-9B04-ECD0AD8769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BA04EC1-5949-5029-CEDA-79C55C5D60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4835F316-1225-712D-6BAE-DD241D4C64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04024E16-5DFB-3E7F-037C-74486F56C4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8159BA96-E99D-C733-28FD-2A4FCA90DB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F506066E-7162-0B39-FD1E-9EA166D7D8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BF9307-BA36-4EC7-AABC-4B7AA83FB0B8}" type="datetimeFigureOut">
              <a:rPr lang="fr-FR" smtClean="0"/>
              <a:t>07/10/2022</a:t>
            </a:fld>
            <a:endParaRPr lang="fr-FR" dirty="0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30C1F1BA-DA87-1C5B-CBA5-D7377E4302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A388C864-C90B-C09B-EB86-19BC8EDA2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9884F-3D89-438C-BB5E-986B31902AD0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950872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10C2990-4803-2214-DF65-AD884960A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4735CFFE-F6AA-ACE4-1B86-5565949ABC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BF9307-BA36-4EC7-AABC-4B7AA83FB0B8}" type="datetimeFigureOut">
              <a:rPr lang="fr-FR" smtClean="0"/>
              <a:t>07/10/2022</a:t>
            </a:fld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403F222A-173E-0785-FA8A-1F2089551B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5AB4711-AFD1-04FB-75D1-48FFE6CB9E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9884F-3D89-438C-BB5E-986B31902AD0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902257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B2967685-AB07-87FE-C832-3F53731855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BF9307-BA36-4EC7-AABC-4B7AA83FB0B8}" type="datetimeFigureOut">
              <a:rPr lang="fr-FR" smtClean="0"/>
              <a:t>07/10/2022</a:t>
            </a:fld>
            <a:endParaRPr lang="fr-FR" dirty="0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2E6D6BD5-0D4E-A15F-FFB5-E394C85D37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E9A8672-6A6C-F64E-8AAD-A3E599DD9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9884F-3D89-438C-BB5E-986B31902AD0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424548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3748D5E-676D-0729-D8A2-62C4C9495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6975C4B-E95C-0AC2-7391-5F33B3A785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48BEFBAE-815A-E66E-B0F2-55246C6C47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A8AF963E-8336-234A-7BC6-873B1358E4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BF9307-BA36-4EC7-AABC-4B7AA83FB0B8}" type="datetimeFigureOut">
              <a:rPr lang="fr-FR" smtClean="0"/>
              <a:t>07/10/2022</a:t>
            </a:fld>
            <a:endParaRPr lang="fr-FR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685755F1-9461-83EA-9196-647E161D38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9654021-02F1-40D9-5E12-DA3AB01322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9884F-3D89-438C-BB5E-986B31902AD0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729431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F051C97-627A-0B50-FF58-AA0B3C6DBF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1E21D48D-0A0E-E69F-3325-62E4707CA54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 dirty="0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A4FB2CE7-DB4B-D068-E924-56198A67E1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6115621F-D586-7DA8-5867-D4DFFB5BBE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BF9307-BA36-4EC7-AABC-4B7AA83FB0B8}" type="datetimeFigureOut">
              <a:rPr lang="fr-FR" smtClean="0"/>
              <a:t>07/10/2022</a:t>
            </a:fld>
            <a:endParaRPr lang="fr-FR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EB65A352-0524-B165-8526-77C5C13D66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AED69A7-D9A9-F7B5-904F-5B14F43540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9884F-3D89-438C-BB5E-986B31902AD0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337214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A189DE84-FF01-F0FC-14E6-46077720C9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E1069EE-19D2-9D96-26A7-76D1DF855E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D01FD30-F519-F0DE-6377-36E363F580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BF9307-BA36-4EC7-AABC-4B7AA83FB0B8}" type="datetimeFigureOut">
              <a:rPr lang="fr-FR" smtClean="0"/>
              <a:t>07/10/2022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FA79F40-8470-F295-6D99-6CAFEE6D6E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04530F9-44C0-C845-EDF8-08565D969F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C9884F-3D89-438C-BB5E-986B31902AD0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402674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2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9910F699-A7E8-F4B6-691F-5B4EAD4981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78" b="5987"/>
          <a:stretch/>
        </p:blipFill>
        <p:spPr bwMode="auto">
          <a:xfrm>
            <a:off x="3130197" y="0"/>
            <a:ext cx="513629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FFA45899-19FD-9C9E-D6AF-6C44F330F3AA}"/>
              </a:ext>
            </a:extLst>
          </p:cNvPr>
          <p:cNvSpPr txBox="1"/>
          <p:nvPr/>
        </p:nvSpPr>
        <p:spPr>
          <a:xfrm>
            <a:off x="331237" y="1893170"/>
            <a:ext cx="1179059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6600" b="0" i="0" dirty="0">
                <a:solidFill>
                  <a:srgbClr val="DCDDDE"/>
                </a:solidFill>
                <a:effectLst/>
                <a:latin typeface="Green energy"/>
              </a:rPr>
              <a:t>  Unleash</a:t>
            </a:r>
            <a:r>
              <a:rPr lang="fr-FR" sz="6600" dirty="0">
                <a:solidFill>
                  <a:srgbClr val="DCDDDE"/>
                </a:solidFill>
                <a:latin typeface="Green energy"/>
              </a:rPr>
              <a:t>             t</a:t>
            </a:r>
            <a:r>
              <a:rPr lang="fr-FR" sz="6600" b="0" i="0" dirty="0">
                <a:solidFill>
                  <a:srgbClr val="DCDDDE"/>
                </a:solidFill>
                <a:effectLst/>
                <a:latin typeface="Green energy"/>
              </a:rPr>
              <a:t>he beast</a:t>
            </a:r>
            <a:endParaRPr lang="fr-FR" sz="6600" dirty="0">
              <a:solidFill>
                <a:schemeClr val="bg1"/>
              </a:solidFill>
              <a:latin typeface="Green energy"/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0967FF6D-B90C-DC79-19BD-3BFE377CC01B}"/>
              </a:ext>
            </a:extLst>
          </p:cNvPr>
          <p:cNvSpPr txBox="1"/>
          <p:nvPr/>
        </p:nvSpPr>
        <p:spPr>
          <a:xfrm>
            <a:off x="146114" y="6264156"/>
            <a:ext cx="20760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rgbClr val="CCFF33"/>
                </a:solidFill>
                <a:latin typeface="inherit"/>
              </a:rPr>
              <a:t>Anaïs Mechenane </a:t>
            </a:r>
            <a:endParaRPr lang="fr-FR" sz="2000" b="0" i="0" dirty="0">
              <a:solidFill>
                <a:srgbClr val="CCFF33"/>
              </a:solidFill>
              <a:effectLst/>
              <a:latin typeface="inherit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02C16242-9606-D9BC-E422-A7838E6D463F}"/>
              </a:ext>
            </a:extLst>
          </p:cNvPr>
          <p:cNvSpPr txBox="1"/>
          <p:nvPr/>
        </p:nvSpPr>
        <p:spPr>
          <a:xfrm>
            <a:off x="8145189" y="6001512"/>
            <a:ext cx="102625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b="0" i="0" dirty="0">
                <a:solidFill>
                  <a:srgbClr val="CCFF33"/>
                </a:solidFill>
                <a:effectLst/>
                <a:latin typeface="inherit"/>
              </a:rPr>
              <a:t>Groupe 4</a:t>
            </a:r>
            <a:endParaRPr lang="fr-FR" sz="1400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2B683CBF-1DD9-77D4-C6ED-268AC0DAD292}"/>
              </a:ext>
            </a:extLst>
          </p:cNvPr>
          <p:cNvSpPr txBox="1"/>
          <p:nvPr/>
        </p:nvSpPr>
        <p:spPr>
          <a:xfrm>
            <a:off x="104859" y="62240"/>
            <a:ext cx="19990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dirty="0">
                <a:solidFill>
                  <a:srgbClr val="CCFF33"/>
                </a:solidFill>
              </a:rPr>
              <a:t>Paul </a:t>
            </a:r>
            <a:r>
              <a:rPr lang="fr-FR" sz="1800" b="0" i="0" dirty="0">
                <a:solidFill>
                  <a:srgbClr val="CCFF33"/>
                </a:solidFill>
                <a:effectLst/>
                <a:latin typeface="inherit"/>
              </a:rPr>
              <a:t>Vandembulcke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2A8062F3-D69A-B118-3DD7-C4475A97377F}"/>
              </a:ext>
            </a:extLst>
          </p:cNvPr>
          <p:cNvSpPr txBox="1"/>
          <p:nvPr/>
        </p:nvSpPr>
        <p:spPr>
          <a:xfrm>
            <a:off x="10370198" y="62240"/>
            <a:ext cx="1821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dirty="0">
                <a:solidFill>
                  <a:srgbClr val="CCFF33"/>
                </a:solidFill>
                <a:latin typeface="inherit"/>
              </a:rPr>
              <a:t>Guillaume </a:t>
            </a:r>
            <a:r>
              <a:rPr lang="fr-FR" sz="1800" b="0" i="0" dirty="0">
                <a:solidFill>
                  <a:srgbClr val="CCFF33"/>
                </a:solidFill>
                <a:effectLst/>
                <a:latin typeface="inherit"/>
              </a:rPr>
              <a:t>Kaiym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1B9A633D-9920-6825-8C7C-105BE4480153}"/>
              </a:ext>
            </a:extLst>
          </p:cNvPr>
          <p:cNvSpPr txBox="1"/>
          <p:nvPr/>
        </p:nvSpPr>
        <p:spPr>
          <a:xfrm>
            <a:off x="10280068" y="6279545"/>
            <a:ext cx="17658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b="0" i="0" dirty="0">
                <a:solidFill>
                  <a:srgbClr val="CCFF33"/>
                </a:solidFill>
                <a:effectLst/>
                <a:latin typeface="inherit"/>
              </a:rPr>
              <a:t>Johanne Gheron</a:t>
            </a:r>
          </a:p>
        </p:txBody>
      </p:sp>
    </p:spTree>
    <p:extLst>
      <p:ext uri="{BB962C8B-B14F-4D97-AF65-F5344CB8AC3E}">
        <p14:creationId xmlns:p14="http://schemas.microsoft.com/office/powerpoint/2010/main" val="6930518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27000">
              <a:schemeClr val="tx1"/>
            </a:gs>
            <a:gs pos="100000">
              <a:srgbClr val="CCFF33"/>
            </a:gs>
            <a:gs pos="65000">
              <a:srgbClr val="33CC33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0AB4623-2C89-73DC-209D-E5D279E053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225" y="65317"/>
            <a:ext cx="11915775" cy="8463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55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reen Energy" panose="02000000000000000000" pitchFamily="2" charset="0"/>
              </a:rPr>
              <a:t>benchmark</a:t>
            </a:r>
          </a:p>
        </p:txBody>
      </p:sp>
      <p:graphicFrame>
        <p:nvGraphicFramePr>
          <p:cNvPr id="3" name="Tableau 3">
            <a:extLst>
              <a:ext uri="{FF2B5EF4-FFF2-40B4-BE49-F238E27FC236}">
                <a16:creationId xmlns:a16="http://schemas.microsoft.com/office/drawing/2014/main" id="{574B2B6C-2C3A-29EC-DE86-0642754CE4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0071434"/>
              </p:ext>
            </p:extLst>
          </p:nvPr>
        </p:nvGraphicFramePr>
        <p:xfrm>
          <a:off x="800878" y="1189986"/>
          <a:ext cx="10627567" cy="18298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71261">
                  <a:extLst>
                    <a:ext uri="{9D8B030D-6E8A-4147-A177-3AD203B41FA5}">
                      <a16:colId xmlns:a16="http://schemas.microsoft.com/office/drawing/2014/main" val="822709707"/>
                    </a:ext>
                  </a:extLst>
                </a:gridCol>
                <a:gridCol w="1771261">
                  <a:extLst>
                    <a:ext uri="{9D8B030D-6E8A-4147-A177-3AD203B41FA5}">
                      <a16:colId xmlns:a16="http://schemas.microsoft.com/office/drawing/2014/main" val="1992209984"/>
                    </a:ext>
                  </a:extLst>
                </a:gridCol>
                <a:gridCol w="1486595">
                  <a:extLst>
                    <a:ext uri="{9D8B030D-6E8A-4147-A177-3AD203B41FA5}">
                      <a16:colId xmlns:a16="http://schemas.microsoft.com/office/drawing/2014/main" val="1326336887"/>
                    </a:ext>
                  </a:extLst>
                </a:gridCol>
                <a:gridCol w="2055928">
                  <a:extLst>
                    <a:ext uri="{9D8B030D-6E8A-4147-A177-3AD203B41FA5}">
                      <a16:colId xmlns:a16="http://schemas.microsoft.com/office/drawing/2014/main" val="2585106577"/>
                    </a:ext>
                  </a:extLst>
                </a:gridCol>
                <a:gridCol w="1771261">
                  <a:extLst>
                    <a:ext uri="{9D8B030D-6E8A-4147-A177-3AD203B41FA5}">
                      <a16:colId xmlns:a16="http://schemas.microsoft.com/office/drawing/2014/main" val="4061947423"/>
                    </a:ext>
                  </a:extLst>
                </a:gridCol>
                <a:gridCol w="1771261">
                  <a:extLst>
                    <a:ext uri="{9D8B030D-6E8A-4147-A177-3AD203B41FA5}">
                      <a16:colId xmlns:a16="http://schemas.microsoft.com/office/drawing/2014/main" val="3411566490"/>
                    </a:ext>
                  </a:extLst>
                </a:gridCol>
              </a:tblGrid>
              <a:tr h="609963">
                <a:tc>
                  <a:txBody>
                    <a:bodyPr/>
                    <a:lstStyle/>
                    <a:p>
                      <a:pPr algn="ctr"/>
                      <a:r>
                        <a:rPr lang="fr-FR" sz="2400" dirty="0"/>
                        <a:t>Concurrent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400" dirty="0"/>
                        <a:t>Notoriété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400" dirty="0"/>
                        <a:t>Qualité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400" dirty="0"/>
                        <a:t>Disponibilité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400" dirty="0"/>
                        <a:t>Prix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400" dirty="0"/>
                        <a:t>CA 2014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8615708"/>
                  </a:ext>
                </a:extLst>
              </a:tr>
              <a:tr h="609963">
                <a:tc>
                  <a:txBody>
                    <a:bodyPr/>
                    <a:lstStyle/>
                    <a:p>
                      <a:pPr algn="ctr"/>
                      <a:r>
                        <a:rPr lang="fr-FR" sz="2400" dirty="0">
                          <a:solidFill>
                            <a:schemeClr val="bg1"/>
                          </a:solidFill>
                        </a:rPr>
                        <a:t>Redbull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400" dirty="0">
                          <a:solidFill>
                            <a:schemeClr val="bg1"/>
                          </a:solidFill>
                        </a:rPr>
                        <a:t>-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400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400" dirty="0">
                          <a:solidFill>
                            <a:schemeClr val="bg1"/>
                          </a:solidFill>
                        </a:rPr>
                        <a:t>+ +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400" dirty="0">
                          <a:solidFill>
                            <a:schemeClr val="bg1"/>
                          </a:solidFill>
                        </a:rPr>
                        <a:t>- 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400" dirty="0">
                          <a:solidFill>
                            <a:schemeClr val="bg1"/>
                          </a:solidFill>
                        </a:rPr>
                        <a:t>+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9231975"/>
                  </a:ext>
                </a:extLst>
              </a:tr>
              <a:tr h="609963">
                <a:tc>
                  <a:txBody>
                    <a:bodyPr/>
                    <a:lstStyle/>
                    <a:p>
                      <a:pPr algn="ctr"/>
                      <a:r>
                        <a:rPr lang="fr-FR" sz="2400" dirty="0">
                          <a:solidFill>
                            <a:schemeClr val="bg1"/>
                          </a:solidFill>
                        </a:rPr>
                        <a:t>CrazyTiger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400" dirty="0">
                          <a:solidFill>
                            <a:schemeClr val="bg1"/>
                          </a:solidFill>
                        </a:rPr>
                        <a:t>-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400" dirty="0">
                          <a:solidFill>
                            <a:schemeClr val="bg1"/>
                          </a:solidFill>
                        </a:rPr>
                        <a:t>- -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400" dirty="0">
                          <a:solidFill>
                            <a:schemeClr val="bg1"/>
                          </a:solidFill>
                        </a:rPr>
                        <a:t>- 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400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400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3175937"/>
                  </a:ext>
                </a:extLst>
              </a:tr>
            </a:tbl>
          </a:graphicData>
        </a:graphic>
      </p:graphicFrame>
      <p:sp>
        <p:nvSpPr>
          <p:cNvPr id="7" name="ZoneTexte 6">
            <a:extLst>
              <a:ext uri="{FF2B5EF4-FFF2-40B4-BE49-F238E27FC236}">
                <a16:creationId xmlns:a16="http://schemas.microsoft.com/office/drawing/2014/main" id="{0B6FFBED-4B08-4E27-E37A-B840CE7FCBBD}"/>
              </a:ext>
            </a:extLst>
          </p:cNvPr>
          <p:cNvSpPr txBox="1"/>
          <p:nvPr/>
        </p:nvSpPr>
        <p:spPr>
          <a:xfrm>
            <a:off x="3670006" y="3666929"/>
            <a:ext cx="2587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/>
              <a:t>Caféine (par ml) + volume</a:t>
            </a:r>
          </a:p>
        </p:txBody>
      </p:sp>
      <p:graphicFrame>
        <p:nvGraphicFramePr>
          <p:cNvPr id="11" name="Tableau 10">
            <a:extLst>
              <a:ext uri="{FF2B5EF4-FFF2-40B4-BE49-F238E27FC236}">
                <a16:creationId xmlns:a16="http://schemas.microsoft.com/office/drawing/2014/main" id="{9E9331C6-9113-569F-9715-629AD49B48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5302098"/>
              </p:ext>
            </p:extLst>
          </p:nvPr>
        </p:nvGraphicFramePr>
        <p:xfrm>
          <a:off x="763556" y="1194317"/>
          <a:ext cx="10657114" cy="1825557"/>
        </p:xfrm>
        <a:graphic>
          <a:graphicData uri="http://schemas.openxmlformats.org/drawingml/2006/table">
            <a:tbl>
              <a:tblPr/>
              <a:tblGrid>
                <a:gridCol w="10657114">
                  <a:extLst>
                    <a:ext uri="{9D8B030D-6E8A-4147-A177-3AD203B41FA5}">
                      <a16:colId xmlns:a16="http://schemas.microsoft.com/office/drawing/2014/main" val="4288296623"/>
                    </a:ext>
                  </a:extLst>
                </a:gridCol>
              </a:tblGrid>
              <a:tr h="1825557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mpd="sng">
                      <a:solidFill>
                        <a:schemeClr val="bg1"/>
                      </a:solidFill>
                      <a:prstDash val="solid"/>
                    </a:lnL>
                    <a:lnR w="38100" cmpd="sng">
                      <a:solidFill>
                        <a:schemeClr val="bg1"/>
                      </a:solidFill>
                      <a:prstDash val="solid"/>
                    </a:lnR>
                    <a:lnT w="38100" cmpd="sng">
                      <a:solidFill>
                        <a:schemeClr val="bg1"/>
                      </a:solidFill>
                      <a:prstDash val="solid"/>
                    </a:lnT>
                    <a:lnB w="381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3579351"/>
                  </a:ext>
                </a:extLst>
              </a:tr>
            </a:tbl>
          </a:graphicData>
        </a:graphic>
      </p:graphicFrame>
      <p:graphicFrame>
        <p:nvGraphicFramePr>
          <p:cNvPr id="12" name="Tableau 11">
            <a:extLst>
              <a:ext uri="{FF2B5EF4-FFF2-40B4-BE49-F238E27FC236}">
                <a16:creationId xmlns:a16="http://schemas.microsoft.com/office/drawing/2014/main" id="{997946C9-CF6D-EBDF-7844-1B30C49BA4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3312111"/>
              </p:ext>
            </p:extLst>
          </p:nvPr>
        </p:nvGraphicFramePr>
        <p:xfrm>
          <a:off x="765111" y="1735493"/>
          <a:ext cx="10646228" cy="718457"/>
        </p:xfrm>
        <a:graphic>
          <a:graphicData uri="http://schemas.openxmlformats.org/drawingml/2006/table">
            <a:tbl>
              <a:tblPr/>
              <a:tblGrid>
                <a:gridCol w="10646228">
                  <a:extLst>
                    <a:ext uri="{9D8B030D-6E8A-4147-A177-3AD203B41FA5}">
                      <a16:colId xmlns:a16="http://schemas.microsoft.com/office/drawing/2014/main" val="824986824"/>
                    </a:ext>
                  </a:extLst>
                </a:gridCol>
              </a:tblGrid>
              <a:tr h="718457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mpd="sng">
                      <a:solidFill>
                        <a:schemeClr val="bg1"/>
                      </a:solidFill>
                      <a:prstDash val="solid"/>
                    </a:lnL>
                    <a:lnR w="38100" cmpd="sng">
                      <a:solidFill>
                        <a:schemeClr val="bg1"/>
                      </a:solidFill>
                      <a:prstDash val="solid"/>
                    </a:lnR>
                    <a:lnT w="38100" cmpd="sng">
                      <a:solidFill>
                        <a:schemeClr val="bg1"/>
                      </a:solidFill>
                      <a:prstDash val="solid"/>
                    </a:lnT>
                    <a:lnB w="381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26156676"/>
                  </a:ext>
                </a:extLst>
              </a:tr>
            </a:tbl>
          </a:graphicData>
        </a:graphic>
      </p:graphicFrame>
      <p:graphicFrame>
        <p:nvGraphicFramePr>
          <p:cNvPr id="13" name="Tableau 12">
            <a:extLst>
              <a:ext uri="{FF2B5EF4-FFF2-40B4-BE49-F238E27FC236}">
                <a16:creationId xmlns:a16="http://schemas.microsoft.com/office/drawing/2014/main" id="{1F516047-CB4D-035C-46B2-4BD8B72F01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0409873"/>
              </p:ext>
            </p:extLst>
          </p:nvPr>
        </p:nvGraphicFramePr>
        <p:xfrm>
          <a:off x="2583777" y="1208313"/>
          <a:ext cx="1754955" cy="1811562"/>
        </p:xfrm>
        <a:graphic>
          <a:graphicData uri="http://schemas.openxmlformats.org/drawingml/2006/table">
            <a:tbl>
              <a:tblPr/>
              <a:tblGrid>
                <a:gridCol w="1754955">
                  <a:extLst>
                    <a:ext uri="{9D8B030D-6E8A-4147-A177-3AD203B41FA5}">
                      <a16:colId xmlns:a16="http://schemas.microsoft.com/office/drawing/2014/main" val="525360790"/>
                    </a:ext>
                  </a:extLst>
                </a:gridCol>
              </a:tblGrid>
              <a:tr h="1811562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mpd="sng">
                      <a:solidFill>
                        <a:schemeClr val="bg1"/>
                      </a:solidFill>
                      <a:prstDash val="solid"/>
                    </a:lnL>
                    <a:lnR w="38100" cmpd="sng">
                      <a:solidFill>
                        <a:schemeClr val="bg1"/>
                      </a:solidFill>
                      <a:prstDash val="solid"/>
                    </a:lnR>
                    <a:lnT w="38100" cmpd="sng">
                      <a:solidFill>
                        <a:schemeClr val="bg1"/>
                      </a:solidFill>
                      <a:prstDash val="solid"/>
                    </a:lnT>
                    <a:lnB w="381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8630275"/>
                  </a:ext>
                </a:extLst>
              </a:tr>
            </a:tbl>
          </a:graphicData>
        </a:graphic>
      </p:graphicFrame>
      <p:graphicFrame>
        <p:nvGraphicFramePr>
          <p:cNvPr id="14" name="Tableau 13">
            <a:extLst>
              <a:ext uri="{FF2B5EF4-FFF2-40B4-BE49-F238E27FC236}">
                <a16:creationId xmlns:a16="http://schemas.microsoft.com/office/drawing/2014/main" id="{8C2F0DF7-41CD-729E-C026-00F8A81591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5433635"/>
              </p:ext>
            </p:extLst>
          </p:nvPr>
        </p:nvGraphicFramePr>
        <p:xfrm>
          <a:off x="4350372" y="1202092"/>
          <a:ext cx="1481261" cy="1811562"/>
        </p:xfrm>
        <a:graphic>
          <a:graphicData uri="http://schemas.openxmlformats.org/drawingml/2006/table">
            <a:tbl>
              <a:tblPr/>
              <a:tblGrid>
                <a:gridCol w="1481261">
                  <a:extLst>
                    <a:ext uri="{9D8B030D-6E8A-4147-A177-3AD203B41FA5}">
                      <a16:colId xmlns:a16="http://schemas.microsoft.com/office/drawing/2014/main" val="525360790"/>
                    </a:ext>
                  </a:extLst>
                </a:gridCol>
              </a:tblGrid>
              <a:tr h="1811562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mpd="sng">
                      <a:solidFill>
                        <a:schemeClr val="bg1"/>
                      </a:solidFill>
                      <a:prstDash val="solid"/>
                    </a:lnL>
                    <a:lnR w="38100" cmpd="sng">
                      <a:solidFill>
                        <a:schemeClr val="bg1"/>
                      </a:solidFill>
                      <a:prstDash val="solid"/>
                    </a:lnR>
                    <a:lnT w="38100" cmpd="sng">
                      <a:solidFill>
                        <a:schemeClr val="bg1"/>
                      </a:solidFill>
                      <a:prstDash val="solid"/>
                    </a:lnT>
                    <a:lnB w="381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8630275"/>
                  </a:ext>
                </a:extLst>
              </a:tr>
            </a:tbl>
          </a:graphicData>
        </a:graphic>
      </p:graphicFrame>
      <p:graphicFrame>
        <p:nvGraphicFramePr>
          <p:cNvPr id="15" name="Tableau 14">
            <a:extLst>
              <a:ext uri="{FF2B5EF4-FFF2-40B4-BE49-F238E27FC236}">
                <a16:creationId xmlns:a16="http://schemas.microsoft.com/office/drawing/2014/main" id="{F766C561-C0AA-4A48-E144-C4A55CBCA4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0985378"/>
              </p:ext>
            </p:extLst>
          </p:nvPr>
        </p:nvGraphicFramePr>
        <p:xfrm>
          <a:off x="5843273" y="1211422"/>
          <a:ext cx="2044952" cy="1811562"/>
        </p:xfrm>
        <a:graphic>
          <a:graphicData uri="http://schemas.openxmlformats.org/drawingml/2006/table">
            <a:tbl>
              <a:tblPr/>
              <a:tblGrid>
                <a:gridCol w="2044952">
                  <a:extLst>
                    <a:ext uri="{9D8B030D-6E8A-4147-A177-3AD203B41FA5}">
                      <a16:colId xmlns:a16="http://schemas.microsoft.com/office/drawing/2014/main" val="525360790"/>
                    </a:ext>
                  </a:extLst>
                </a:gridCol>
              </a:tblGrid>
              <a:tr h="1811562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mpd="sng">
                      <a:solidFill>
                        <a:schemeClr val="bg1"/>
                      </a:solidFill>
                      <a:prstDash val="solid"/>
                    </a:lnL>
                    <a:lnR w="38100" cmpd="sng">
                      <a:solidFill>
                        <a:schemeClr val="bg1"/>
                      </a:solidFill>
                      <a:prstDash val="solid"/>
                    </a:lnR>
                    <a:lnT w="38100" cmpd="sng">
                      <a:solidFill>
                        <a:schemeClr val="bg1"/>
                      </a:solidFill>
                      <a:prstDash val="solid"/>
                    </a:lnT>
                    <a:lnB w="381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8630275"/>
                  </a:ext>
                </a:extLst>
              </a:tr>
            </a:tbl>
          </a:graphicData>
        </a:graphic>
      </p:graphicFrame>
      <p:graphicFrame>
        <p:nvGraphicFramePr>
          <p:cNvPr id="16" name="Tableau 15">
            <a:extLst>
              <a:ext uri="{FF2B5EF4-FFF2-40B4-BE49-F238E27FC236}">
                <a16:creationId xmlns:a16="http://schemas.microsoft.com/office/drawing/2014/main" id="{2747A408-B9AB-CA3B-8AEC-369C3E3FD2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6600616"/>
              </p:ext>
            </p:extLst>
          </p:nvPr>
        </p:nvGraphicFramePr>
        <p:xfrm>
          <a:off x="7906485" y="1202091"/>
          <a:ext cx="3484637" cy="1811562"/>
        </p:xfrm>
        <a:graphic>
          <a:graphicData uri="http://schemas.openxmlformats.org/drawingml/2006/table">
            <a:tbl>
              <a:tblPr/>
              <a:tblGrid>
                <a:gridCol w="3484637">
                  <a:extLst>
                    <a:ext uri="{9D8B030D-6E8A-4147-A177-3AD203B41FA5}">
                      <a16:colId xmlns:a16="http://schemas.microsoft.com/office/drawing/2014/main" val="525360790"/>
                    </a:ext>
                  </a:extLst>
                </a:gridCol>
              </a:tblGrid>
              <a:tr h="1811562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mpd="sng">
                      <a:solidFill>
                        <a:schemeClr val="bg1"/>
                      </a:solidFill>
                      <a:prstDash val="solid"/>
                    </a:lnL>
                    <a:lnR w="38100" cmpd="sng">
                      <a:solidFill>
                        <a:schemeClr val="bg1"/>
                      </a:solidFill>
                      <a:prstDash val="solid"/>
                    </a:lnR>
                    <a:lnT w="38100" cmpd="sng">
                      <a:solidFill>
                        <a:schemeClr val="bg1"/>
                      </a:solidFill>
                      <a:prstDash val="solid"/>
                    </a:lnT>
                    <a:lnB w="381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8630275"/>
                  </a:ext>
                </a:extLst>
              </a:tr>
            </a:tbl>
          </a:graphicData>
        </a:graphic>
      </p:graphicFrame>
      <p:graphicFrame>
        <p:nvGraphicFramePr>
          <p:cNvPr id="17" name="Tableau 16">
            <a:extLst>
              <a:ext uri="{FF2B5EF4-FFF2-40B4-BE49-F238E27FC236}">
                <a16:creationId xmlns:a16="http://schemas.microsoft.com/office/drawing/2014/main" id="{50A75247-2B97-F277-187D-953AD5A3CC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8999286"/>
              </p:ext>
            </p:extLst>
          </p:nvPr>
        </p:nvGraphicFramePr>
        <p:xfrm>
          <a:off x="9640054" y="1211422"/>
          <a:ext cx="1754955" cy="1811562"/>
        </p:xfrm>
        <a:graphic>
          <a:graphicData uri="http://schemas.openxmlformats.org/drawingml/2006/table">
            <a:tbl>
              <a:tblPr/>
              <a:tblGrid>
                <a:gridCol w="1754955">
                  <a:extLst>
                    <a:ext uri="{9D8B030D-6E8A-4147-A177-3AD203B41FA5}">
                      <a16:colId xmlns:a16="http://schemas.microsoft.com/office/drawing/2014/main" val="525360790"/>
                    </a:ext>
                  </a:extLst>
                </a:gridCol>
              </a:tblGrid>
              <a:tr h="1811562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mpd="sng">
                      <a:solidFill>
                        <a:schemeClr val="bg1"/>
                      </a:solidFill>
                      <a:prstDash val="solid"/>
                    </a:lnL>
                    <a:lnR w="38100" cmpd="sng">
                      <a:solidFill>
                        <a:schemeClr val="bg1"/>
                      </a:solidFill>
                      <a:prstDash val="solid"/>
                    </a:lnR>
                    <a:lnT w="38100" cmpd="sng">
                      <a:solidFill>
                        <a:schemeClr val="bg1"/>
                      </a:solidFill>
                      <a:prstDash val="solid"/>
                    </a:lnT>
                    <a:lnB w="381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8630275"/>
                  </a:ext>
                </a:extLst>
              </a:tr>
            </a:tbl>
          </a:graphicData>
        </a:graphic>
      </p:graphicFrame>
      <p:pic>
        <p:nvPicPr>
          <p:cNvPr id="9" name="Picture 6">
            <a:extLst>
              <a:ext uri="{FF2B5EF4-FFF2-40B4-BE49-F238E27FC236}">
                <a16:creationId xmlns:a16="http://schemas.microsoft.com/office/drawing/2014/main" id="{2B7A7F63-BF6A-8660-52CF-4790B36D79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402" t="10948" r="25128" b="46200"/>
          <a:stretch/>
        </p:blipFill>
        <p:spPr bwMode="auto">
          <a:xfrm>
            <a:off x="9070379" y="2985660"/>
            <a:ext cx="1377668" cy="3816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F6917B25-B0DD-51D0-377D-C15F519BA6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83" t="11532" r="41356" b="48083"/>
          <a:stretch/>
        </p:blipFill>
        <p:spPr bwMode="auto">
          <a:xfrm>
            <a:off x="897475" y="3004457"/>
            <a:ext cx="1361113" cy="4023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Connecteur droit avec flèche 4">
            <a:extLst>
              <a:ext uri="{FF2B5EF4-FFF2-40B4-BE49-F238E27FC236}">
                <a16:creationId xmlns:a16="http://schemas.microsoft.com/office/drawing/2014/main" id="{7911D690-B400-6BF3-BCC4-67254748BF57}"/>
              </a:ext>
            </a:extLst>
          </p:cNvPr>
          <p:cNvCxnSpPr>
            <a:cxnSpLocks/>
          </p:cNvCxnSpPr>
          <p:nvPr/>
        </p:nvCxnSpPr>
        <p:spPr>
          <a:xfrm flipV="1">
            <a:off x="4963886" y="2948472"/>
            <a:ext cx="0" cy="71845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34124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27000">
              <a:schemeClr val="tx1"/>
            </a:gs>
            <a:gs pos="100000">
              <a:srgbClr val="CCFF33"/>
            </a:gs>
            <a:gs pos="65000">
              <a:srgbClr val="33CC33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1CFBDC6-F197-0006-BF2A-9E865C6A97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8112" y="-186998"/>
            <a:ext cx="11915775" cy="13388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55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reen Energy" panose="02000000000000000000" pitchFamily="2" charset="0"/>
              </a:rPr>
              <a:t>ciblage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3200" b="0" i="1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reen Energy" panose="02000000000000000000" pitchFamily="2" charset="0"/>
              </a:rPr>
              <a:t>Avec segmentatio</a:t>
            </a:r>
            <a:r>
              <a:rPr lang="fr-FR" altLang="fr-FR" sz="3200" i="1" dirty="0">
                <a:solidFill>
                  <a:schemeClr val="bg1"/>
                </a:solidFill>
                <a:latin typeface="Green Energy" panose="02000000000000000000" pitchFamily="2" charset="0"/>
              </a:rPr>
              <a:t>n</a:t>
            </a:r>
            <a:endParaRPr kumimoji="0" lang="fr-FR" altLang="fr-FR" sz="3200" b="0" i="1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reen Energy" panose="02000000000000000000" pitchFamily="2" charset="0"/>
            </a:endParaRPr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2F99AFC8-908A-7C17-7E54-360F94234A76}"/>
              </a:ext>
            </a:extLst>
          </p:cNvPr>
          <p:cNvSpPr/>
          <p:nvPr/>
        </p:nvSpPr>
        <p:spPr>
          <a:xfrm>
            <a:off x="3688614" y="1569092"/>
            <a:ext cx="3327638" cy="3040229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A4B77F18-27E2-E94F-6EE3-030AC5DEA658}"/>
              </a:ext>
            </a:extLst>
          </p:cNvPr>
          <p:cNvSpPr/>
          <p:nvPr/>
        </p:nvSpPr>
        <p:spPr>
          <a:xfrm>
            <a:off x="4572658" y="2336331"/>
            <a:ext cx="1523342" cy="146839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B347BB24-6B2F-2C67-C4D4-AD0370F1073F}"/>
              </a:ext>
            </a:extLst>
          </p:cNvPr>
          <p:cNvSpPr/>
          <p:nvPr/>
        </p:nvSpPr>
        <p:spPr>
          <a:xfrm>
            <a:off x="8605643" y="5017891"/>
            <a:ext cx="1178084" cy="116538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86F23A98-8BB9-A0E3-BF2F-C5E958790D5F}"/>
              </a:ext>
            </a:extLst>
          </p:cNvPr>
          <p:cNvSpPr txBox="1"/>
          <p:nvPr/>
        </p:nvSpPr>
        <p:spPr>
          <a:xfrm>
            <a:off x="1250307" y="1476186"/>
            <a:ext cx="1250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Cible cœur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4764AA51-AD0A-8338-501F-F6B0FEF44D7E}"/>
              </a:ext>
            </a:extLst>
          </p:cNvPr>
          <p:cNvSpPr txBox="1"/>
          <p:nvPr/>
        </p:nvSpPr>
        <p:spPr>
          <a:xfrm>
            <a:off x="319771" y="1796917"/>
            <a:ext cx="3487117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b="0" i="0" dirty="0">
                <a:solidFill>
                  <a:schemeClr val="bg1"/>
                </a:solidFill>
                <a:effectLst/>
                <a:latin typeface="Whitney"/>
              </a:rPr>
              <a:t>Hommes : </a:t>
            </a:r>
            <a:r>
              <a:rPr lang="fr-FR" dirty="0">
                <a:solidFill>
                  <a:schemeClr val="bg1"/>
                </a:solidFill>
                <a:latin typeface="Whitney"/>
              </a:rPr>
              <a:t> </a:t>
            </a:r>
            <a:endParaRPr lang="fr-FR" b="0" i="0" dirty="0">
              <a:solidFill>
                <a:schemeClr val="bg1"/>
              </a:solidFill>
              <a:effectLst/>
              <a:latin typeface="Whitney"/>
            </a:endParaRPr>
          </a:p>
          <a:p>
            <a:r>
              <a:rPr lang="fr-FR" dirty="0">
                <a:solidFill>
                  <a:schemeClr val="bg1"/>
                </a:solidFill>
                <a:latin typeface="Whitney"/>
              </a:rPr>
              <a:t>    - 18</a:t>
            </a:r>
            <a:r>
              <a:rPr lang="fr-FR" b="0" i="0" dirty="0">
                <a:solidFill>
                  <a:schemeClr val="bg1"/>
                </a:solidFill>
                <a:effectLst/>
                <a:latin typeface="Whitney"/>
              </a:rPr>
              <a:t>-30 ans</a:t>
            </a:r>
          </a:p>
          <a:p>
            <a:r>
              <a:rPr lang="fr-FR" dirty="0">
                <a:solidFill>
                  <a:schemeClr val="bg1"/>
                </a:solidFill>
                <a:latin typeface="Whitney"/>
              </a:rPr>
              <a:t>    - </a:t>
            </a:r>
            <a:r>
              <a:rPr lang="fr-FR" b="0" i="0" dirty="0">
                <a:solidFill>
                  <a:schemeClr val="bg1"/>
                </a:solidFill>
                <a:effectLst/>
                <a:latin typeface="Whitney"/>
              </a:rPr>
              <a:t>urbain</a:t>
            </a:r>
          </a:p>
          <a:p>
            <a:r>
              <a:rPr lang="fr-FR" dirty="0">
                <a:solidFill>
                  <a:schemeClr val="bg1"/>
                </a:solidFill>
                <a:latin typeface="Whitney"/>
              </a:rPr>
              <a:t>    - </a:t>
            </a:r>
            <a:r>
              <a:rPr lang="fr-FR" b="0" i="0" dirty="0">
                <a:solidFill>
                  <a:schemeClr val="bg1"/>
                </a:solidFill>
                <a:effectLst/>
                <a:latin typeface="Whitney"/>
              </a:rPr>
              <a:t>CPS</a:t>
            </a:r>
          </a:p>
          <a:p>
            <a:r>
              <a:rPr lang="fr-FR" dirty="0">
                <a:solidFill>
                  <a:schemeClr val="bg1"/>
                </a:solidFill>
                <a:latin typeface="Whitney"/>
              </a:rPr>
              <a:t>    - </a:t>
            </a:r>
            <a:r>
              <a:rPr lang="fr-FR" b="0" i="0" dirty="0">
                <a:solidFill>
                  <a:schemeClr val="bg1"/>
                </a:solidFill>
                <a:effectLst/>
                <a:latin typeface="Whitney"/>
              </a:rPr>
              <a:t>participent à des évènements musicaux et automobiles</a:t>
            </a:r>
            <a:endParaRPr lang="fr-FR" dirty="0">
              <a:solidFill>
                <a:schemeClr val="bg1"/>
              </a:solidFill>
            </a:endParaRPr>
          </a:p>
        </p:txBody>
      </p: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12012555-6DA8-F017-54D7-B76CE150FDF1}"/>
              </a:ext>
            </a:extLst>
          </p:cNvPr>
          <p:cNvCxnSpPr>
            <a:cxnSpLocks/>
          </p:cNvCxnSpPr>
          <p:nvPr/>
        </p:nvCxnSpPr>
        <p:spPr>
          <a:xfrm>
            <a:off x="2444620" y="1716833"/>
            <a:ext cx="2456113" cy="1333970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4DBE6884-55B9-0FF5-F789-955228A57575}"/>
              </a:ext>
            </a:extLst>
          </p:cNvPr>
          <p:cNvCxnSpPr>
            <a:cxnSpLocks/>
          </p:cNvCxnSpPr>
          <p:nvPr/>
        </p:nvCxnSpPr>
        <p:spPr>
          <a:xfrm flipH="1">
            <a:off x="6574976" y="1884783"/>
            <a:ext cx="1838131" cy="755779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ZoneTexte 20">
            <a:extLst>
              <a:ext uri="{FF2B5EF4-FFF2-40B4-BE49-F238E27FC236}">
                <a16:creationId xmlns:a16="http://schemas.microsoft.com/office/drawing/2014/main" id="{E95F1406-7AA7-1130-F8CB-E0DF8DEF341F}"/>
              </a:ext>
            </a:extLst>
          </p:cNvPr>
          <p:cNvSpPr txBox="1"/>
          <p:nvPr/>
        </p:nvSpPr>
        <p:spPr>
          <a:xfrm>
            <a:off x="7695225" y="2254115"/>
            <a:ext cx="417700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b="0" i="0" dirty="0">
                <a:solidFill>
                  <a:srgbClr val="DCDDDE"/>
                </a:solidFill>
                <a:effectLst/>
                <a:latin typeface="Whitney"/>
              </a:rPr>
              <a:t>Hommes et femmes</a:t>
            </a:r>
            <a:r>
              <a:rPr lang="fr-FR" dirty="0">
                <a:solidFill>
                  <a:srgbClr val="DCDDDE"/>
                </a:solidFill>
                <a:latin typeface="Whitney"/>
              </a:rPr>
              <a:t> :</a:t>
            </a:r>
          </a:p>
          <a:p>
            <a:r>
              <a:rPr lang="fr-FR" b="0" i="0" dirty="0">
                <a:solidFill>
                  <a:srgbClr val="DCDDDE"/>
                </a:solidFill>
                <a:effectLst/>
                <a:latin typeface="Whitney"/>
              </a:rPr>
              <a:t>     - 20-50 ans</a:t>
            </a:r>
            <a:endParaRPr lang="fr-FR" dirty="0">
              <a:solidFill>
                <a:srgbClr val="DCDDDE"/>
              </a:solidFill>
              <a:latin typeface="Whitney"/>
            </a:endParaRPr>
          </a:p>
          <a:p>
            <a:r>
              <a:rPr lang="fr-FR" b="0" i="0" dirty="0">
                <a:solidFill>
                  <a:srgbClr val="DCDDDE"/>
                </a:solidFill>
                <a:effectLst/>
                <a:latin typeface="Whitney"/>
              </a:rPr>
              <a:t>     - urbain</a:t>
            </a:r>
          </a:p>
          <a:p>
            <a:r>
              <a:rPr lang="fr-FR" dirty="0">
                <a:solidFill>
                  <a:srgbClr val="DCDDDE"/>
                </a:solidFill>
                <a:latin typeface="Whitney"/>
              </a:rPr>
              <a:t>     - </a:t>
            </a:r>
            <a:r>
              <a:rPr lang="fr-FR" b="0" i="0" dirty="0">
                <a:solidFill>
                  <a:srgbClr val="DCDDDE"/>
                </a:solidFill>
                <a:effectLst/>
                <a:latin typeface="Whitney"/>
              </a:rPr>
              <a:t>CPS</a:t>
            </a:r>
          </a:p>
          <a:p>
            <a:r>
              <a:rPr lang="fr-FR" dirty="0">
                <a:solidFill>
                  <a:srgbClr val="DCDDDE"/>
                </a:solidFill>
                <a:latin typeface="Whitney"/>
              </a:rPr>
              <a:t>     - </a:t>
            </a:r>
            <a:r>
              <a:rPr lang="fr-FR" b="0" i="0" dirty="0">
                <a:solidFill>
                  <a:srgbClr val="DCDDDE"/>
                </a:solidFill>
                <a:effectLst/>
                <a:latin typeface="Whitney"/>
              </a:rPr>
              <a:t>fatigués en plus d'aimés les boissons gazeuses ou/et fruitées énergisante</a:t>
            </a:r>
            <a:endParaRPr lang="fr-FR" dirty="0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D3F10455-64FB-D470-6C61-55B8B0C4F747}"/>
              </a:ext>
            </a:extLst>
          </p:cNvPr>
          <p:cNvSpPr txBox="1"/>
          <p:nvPr/>
        </p:nvSpPr>
        <p:spPr>
          <a:xfrm>
            <a:off x="8358666" y="1661205"/>
            <a:ext cx="16375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0" i="0" dirty="0">
                <a:solidFill>
                  <a:srgbClr val="DCDDDE"/>
                </a:solidFill>
                <a:effectLst/>
                <a:latin typeface="Whitney"/>
              </a:rPr>
              <a:t>Cible principale </a:t>
            </a:r>
            <a:endParaRPr lang="fr-FR" dirty="0"/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A894D2BD-9F2D-E6ED-F479-DA38265C6C66}"/>
              </a:ext>
            </a:extLst>
          </p:cNvPr>
          <p:cNvSpPr txBox="1"/>
          <p:nvPr/>
        </p:nvSpPr>
        <p:spPr>
          <a:xfrm>
            <a:off x="9899780" y="5086208"/>
            <a:ext cx="229222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b="0" i="0" dirty="0">
                <a:effectLst/>
                <a:latin typeface="Whitney"/>
              </a:rPr>
              <a:t>Influenceurs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b="0" i="0" dirty="0">
                <a:effectLst/>
                <a:latin typeface="Whitney"/>
              </a:rPr>
              <a:t>Sponsors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b="0" i="0" dirty="0">
                <a:effectLst/>
                <a:latin typeface="Whitney"/>
              </a:rPr>
              <a:t>Célébrités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b="0" i="0" dirty="0">
                <a:effectLst/>
                <a:latin typeface="Whitney"/>
              </a:rPr>
              <a:t>l'actualités internet 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9F3EA949-E613-08D8-779C-8186D1EA21C9}"/>
              </a:ext>
            </a:extLst>
          </p:cNvPr>
          <p:cNvSpPr txBox="1"/>
          <p:nvPr/>
        </p:nvSpPr>
        <p:spPr>
          <a:xfrm>
            <a:off x="8413107" y="4609321"/>
            <a:ext cx="17590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0" i="0" dirty="0">
                <a:effectLst/>
                <a:latin typeface="Whitney"/>
              </a:rPr>
              <a:t>Cible Secondaire </a:t>
            </a:r>
            <a:endParaRPr lang="fr-FR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EA2689C7-31AE-2B23-D7D0-F21468951BD4}"/>
              </a:ext>
            </a:extLst>
          </p:cNvPr>
          <p:cNvSpPr txBox="1"/>
          <p:nvPr/>
        </p:nvSpPr>
        <p:spPr>
          <a:xfrm>
            <a:off x="215679" y="4589079"/>
            <a:ext cx="6144208" cy="2185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1700" b="0" i="0" dirty="0">
                <a:effectLst/>
                <a:latin typeface="Whitney"/>
              </a:rPr>
              <a:t>Occasion d’achat : </a:t>
            </a:r>
          </a:p>
          <a:p>
            <a:r>
              <a:rPr lang="fr-FR" sz="1700" dirty="0">
                <a:latin typeface="Whitney"/>
              </a:rPr>
              <a:t>  - </a:t>
            </a:r>
            <a:r>
              <a:rPr lang="fr-FR" sz="1700" b="0" i="0" dirty="0">
                <a:effectLst/>
                <a:latin typeface="Whitney"/>
              </a:rPr>
              <a:t>Besoin de boire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1700" b="0" i="0" dirty="0">
                <a:effectLst/>
                <a:latin typeface="Whitney"/>
              </a:rPr>
              <a:t>Occasion de consommation </a:t>
            </a:r>
            <a:endParaRPr lang="fr-FR" sz="1700" dirty="0">
              <a:latin typeface="Whitney"/>
            </a:endParaRPr>
          </a:p>
          <a:p>
            <a:r>
              <a:rPr lang="fr-FR" sz="1700" b="0" i="0" dirty="0">
                <a:effectLst/>
                <a:latin typeface="Whitney"/>
              </a:rPr>
              <a:t>  - un coût de fatigue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1700" b="0" i="0" dirty="0">
                <a:effectLst/>
                <a:latin typeface="Whitney"/>
              </a:rPr>
              <a:t>Statut d’utilisateur</a:t>
            </a:r>
          </a:p>
          <a:p>
            <a:r>
              <a:rPr lang="fr-FR" sz="1700" dirty="0">
                <a:latin typeface="Whitney"/>
              </a:rPr>
              <a:t>  - </a:t>
            </a:r>
            <a:r>
              <a:rPr lang="fr-FR" sz="1700" b="0" i="0" dirty="0">
                <a:effectLst/>
                <a:latin typeface="Whitney"/>
              </a:rPr>
              <a:t>pour une personne qui travaille d'arrache-pied ou fatiguée </a:t>
            </a:r>
          </a:p>
          <a:p>
            <a:r>
              <a:rPr lang="fr-FR" sz="1700" dirty="0">
                <a:latin typeface="Whitney"/>
              </a:rPr>
              <a:t>  </a:t>
            </a:r>
            <a:r>
              <a:rPr lang="fr-FR" sz="1700" b="0" i="0" dirty="0">
                <a:effectLst/>
                <a:latin typeface="Whitney"/>
              </a:rPr>
              <a:t>- utilisation occasionnelle pour les Avantages recherchés</a:t>
            </a:r>
          </a:p>
          <a:p>
            <a:r>
              <a:rPr lang="fr-FR" sz="1700" dirty="0">
                <a:latin typeface="Whitney"/>
              </a:rPr>
              <a:t>  - </a:t>
            </a:r>
            <a:r>
              <a:rPr lang="fr-FR" sz="1700" b="0" i="0" dirty="0">
                <a:effectLst/>
                <a:latin typeface="Whitney"/>
              </a:rPr>
              <a:t>un goût fruité ou/et gazeux à prix bas</a:t>
            </a:r>
          </a:p>
        </p:txBody>
      </p:sp>
    </p:spTree>
    <p:extLst>
      <p:ext uri="{BB962C8B-B14F-4D97-AF65-F5344CB8AC3E}">
        <p14:creationId xmlns:p14="http://schemas.microsoft.com/office/powerpoint/2010/main" val="35638378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27000">
              <a:schemeClr val="tx1"/>
            </a:gs>
            <a:gs pos="100000">
              <a:srgbClr val="CCFF33"/>
            </a:gs>
            <a:gs pos="65000">
              <a:srgbClr val="33CC33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A8AFCC8-8389-AF45-851D-A8ECF91592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894" y="65317"/>
            <a:ext cx="11915775" cy="8463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altLang="fr-FR" sz="5500" dirty="0">
                <a:solidFill>
                  <a:schemeClr val="bg1"/>
                </a:solidFill>
                <a:latin typeface="Green Energy" panose="02000000000000000000" pitchFamily="2" charset="0"/>
              </a:rPr>
              <a:t>Persona</a:t>
            </a:r>
            <a:endParaRPr kumimoji="0" lang="fr-FR" altLang="fr-FR" sz="55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reen Energy" panose="02000000000000000000" pitchFamily="2" charset="0"/>
            </a:endParaRPr>
          </a:p>
        </p:txBody>
      </p:sp>
      <p:pic>
        <p:nvPicPr>
          <p:cNvPr id="5" name="Image 4" descr="Une image contenant mur, personne, intérieur, posant&#10;&#10;Description générée automatiquement">
            <a:extLst>
              <a:ext uri="{FF2B5EF4-FFF2-40B4-BE49-F238E27FC236}">
                <a16:creationId xmlns:a16="http://schemas.microsoft.com/office/drawing/2014/main" id="{776E8044-C01F-B452-568E-4ED97633882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6" r="3134"/>
          <a:stretch/>
        </p:blipFill>
        <p:spPr>
          <a:xfrm>
            <a:off x="342899" y="1055105"/>
            <a:ext cx="2324101" cy="3031120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1BC508D4-3727-B647-5D8F-1531D7A69743}"/>
              </a:ext>
            </a:extLst>
          </p:cNvPr>
          <p:cNvSpPr txBox="1"/>
          <p:nvPr/>
        </p:nvSpPr>
        <p:spPr>
          <a:xfrm>
            <a:off x="2955472" y="1055105"/>
            <a:ext cx="4704961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b="1" dirty="0">
                <a:solidFill>
                  <a:schemeClr val="bg1"/>
                </a:solidFill>
              </a:rPr>
              <a:t>Profil:</a:t>
            </a:r>
          </a:p>
          <a:p>
            <a:r>
              <a:rPr lang="fr-FR" sz="1800" dirty="0">
                <a:solidFill>
                  <a:schemeClr val="bg1"/>
                </a:solidFill>
              </a:rPr>
              <a:t>Yohan </a:t>
            </a:r>
          </a:p>
          <a:p>
            <a:r>
              <a:rPr lang="fr-FR" sz="1800" dirty="0">
                <a:solidFill>
                  <a:schemeClr val="bg1"/>
                </a:solidFill>
              </a:rPr>
              <a:t>21 ans</a:t>
            </a:r>
          </a:p>
          <a:p>
            <a:r>
              <a:rPr lang="fr-FR" sz="1800" dirty="0">
                <a:solidFill>
                  <a:schemeClr val="bg1"/>
                </a:solidFill>
              </a:rPr>
              <a:t>Célibataire</a:t>
            </a:r>
          </a:p>
          <a:p>
            <a:r>
              <a:rPr lang="fr-FR" sz="1800" dirty="0">
                <a:solidFill>
                  <a:schemeClr val="bg1"/>
                </a:solidFill>
              </a:rPr>
              <a:t>Vie en ville</a:t>
            </a:r>
          </a:p>
          <a:p>
            <a:r>
              <a:rPr lang="fr-FR" sz="1800" dirty="0">
                <a:solidFill>
                  <a:schemeClr val="bg1"/>
                </a:solidFill>
              </a:rPr>
              <a:t>Etudiant en STAPS à Mont-Saint Aignan</a:t>
            </a:r>
          </a:p>
          <a:p>
            <a:r>
              <a:rPr lang="fr-FR" sz="1800" dirty="0">
                <a:solidFill>
                  <a:schemeClr val="bg1"/>
                </a:solidFill>
              </a:rPr>
              <a:t>Client régulier, consomme 2 à 3 fois par semaine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8E1CD8B0-3468-80D1-C8FA-B9DFEA55F7BE}"/>
              </a:ext>
            </a:extLst>
          </p:cNvPr>
          <p:cNvSpPr txBox="1"/>
          <p:nvPr/>
        </p:nvSpPr>
        <p:spPr>
          <a:xfrm>
            <a:off x="342899" y="4475150"/>
            <a:ext cx="1148831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Bio:</a:t>
            </a:r>
          </a:p>
          <a:p>
            <a:r>
              <a:rPr lang="fr-FR" dirty="0"/>
              <a:t>Yohan est un étudiant, passionné de moto.</a:t>
            </a:r>
          </a:p>
          <a:p>
            <a:r>
              <a:rPr lang="fr-FR" dirty="0"/>
              <a:t>Il aime la compétition et être avec ses amis.</a:t>
            </a:r>
          </a:p>
          <a:p>
            <a:r>
              <a:rPr lang="fr-FR" dirty="0"/>
              <a:t>Ces études demandant beaucoup d’investissement, il a parfois besoin de rester éveiller très tard pour rendre ces devoirs à temps.</a:t>
            </a:r>
          </a:p>
          <a:p>
            <a:r>
              <a:rPr lang="fr-FR" dirty="0"/>
              <a:t>N’étant pas encore sur le marché du travail, il valorise les produits à bas prix et préfère la quantité à la qualité.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DF11BA2E-15A3-4A52-707D-C405B8AE59A7}"/>
              </a:ext>
            </a:extLst>
          </p:cNvPr>
          <p:cNvSpPr txBox="1"/>
          <p:nvPr/>
        </p:nvSpPr>
        <p:spPr>
          <a:xfrm>
            <a:off x="8068451" y="1055105"/>
            <a:ext cx="144328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chemeClr val="bg1"/>
                </a:solidFill>
              </a:rPr>
              <a:t>Personnalité:</a:t>
            </a:r>
          </a:p>
          <a:p>
            <a:r>
              <a:rPr lang="fr-FR" dirty="0">
                <a:solidFill>
                  <a:schemeClr val="bg1"/>
                </a:solidFill>
              </a:rPr>
              <a:t>-Extravertie</a:t>
            </a:r>
          </a:p>
          <a:p>
            <a:r>
              <a:rPr lang="fr-FR" dirty="0">
                <a:solidFill>
                  <a:schemeClr val="bg1"/>
                </a:solidFill>
              </a:rPr>
              <a:t>- À l’écoute</a:t>
            </a:r>
          </a:p>
          <a:p>
            <a:r>
              <a:rPr lang="fr-FR" dirty="0">
                <a:solidFill>
                  <a:schemeClr val="bg1"/>
                </a:solidFill>
              </a:rPr>
              <a:t>- Travailleur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8E7573C2-E251-CC13-C0E4-29A75FF9D049}"/>
              </a:ext>
            </a:extLst>
          </p:cNvPr>
          <p:cNvSpPr txBox="1"/>
          <p:nvPr/>
        </p:nvSpPr>
        <p:spPr>
          <a:xfrm>
            <a:off x="2903383" y="3354447"/>
            <a:ext cx="480913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chemeClr val="bg1"/>
                </a:solidFill>
              </a:rPr>
              <a:t>Les médias qui l’influences :</a:t>
            </a:r>
          </a:p>
          <a:p>
            <a:pPr marL="285750" indent="-285750">
              <a:buFontTx/>
              <a:buChar char="-"/>
            </a:pPr>
            <a:r>
              <a:rPr lang="fr-FR" dirty="0">
                <a:solidFill>
                  <a:schemeClr val="bg1"/>
                </a:solidFill>
              </a:rPr>
              <a:t>Les évènements ou compétions de moto cross</a:t>
            </a:r>
          </a:p>
          <a:p>
            <a:pPr marL="285750" indent="-285750">
              <a:buFontTx/>
              <a:buChar char="-"/>
            </a:pPr>
            <a:r>
              <a:rPr lang="fr-FR" dirty="0">
                <a:solidFill>
                  <a:schemeClr val="bg1"/>
                </a:solidFill>
              </a:rPr>
              <a:t>Les réseaux sociaux 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88EAF310-70E7-BC6C-9B08-C39E43CB5119}"/>
              </a:ext>
            </a:extLst>
          </p:cNvPr>
          <p:cNvSpPr txBox="1"/>
          <p:nvPr/>
        </p:nvSpPr>
        <p:spPr>
          <a:xfrm>
            <a:off x="8068451" y="2356413"/>
            <a:ext cx="293866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1"/>
                </a:solidFill>
              </a:rPr>
              <a:t>Objectif: </a:t>
            </a:r>
          </a:p>
          <a:p>
            <a:r>
              <a:rPr lang="fr-FR" dirty="0">
                <a:solidFill>
                  <a:schemeClr val="bg1"/>
                </a:solidFill>
              </a:rPr>
              <a:t>Il souhaiterait pouvoir passer plus de temps avec ses amis mais ces études lui prennent trop de temps à son goût.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F96B860E-ED9E-F6B7-3C91-0A36E5746B80}"/>
              </a:ext>
            </a:extLst>
          </p:cNvPr>
          <p:cNvSpPr txBox="1"/>
          <p:nvPr/>
        </p:nvSpPr>
        <p:spPr>
          <a:xfrm>
            <a:off x="5589037" y="4343536"/>
            <a:ext cx="51782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1"/>
                </a:solidFill>
              </a:rPr>
              <a:t>Frustration: </a:t>
            </a:r>
            <a:r>
              <a:rPr lang="fr-FR" dirty="0">
                <a:solidFill>
                  <a:schemeClr val="bg1"/>
                </a:solidFill>
              </a:rPr>
              <a:t>Il est souvent fatigué après les cours</a:t>
            </a:r>
          </a:p>
          <a:p>
            <a:r>
              <a:rPr lang="fr-FR" dirty="0">
                <a:solidFill>
                  <a:schemeClr val="bg1"/>
                </a:solidFill>
              </a:rPr>
              <a:t>Son budget est assez restreint</a:t>
            </a:r>
          </a:p>
        </p:txBody>
      </p:sp>
    </p:spTree>
    <p:extLst>
      <p:ext uri="{BB962C8B-B14F-4D97-AF65-F5344CB8AC3E}">
        <p14:creationId xmlns:p14="http://schemas.microsoft.com/office/powerpoint/2010/main" val="11205333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27000">
              <a:schemeClr val="tx1"/>
            </a:gs>
            <a:gs pos="100000">
              <a:srgbClr val="CCFF33"/>
            </a:gs>
            <a:gs pos="65000">
              <a:srgbClr val="33CC33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820D494-E1DC-0C26-3333-A40BD21E2A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90625" y="3107097"/>
            <a:ext cx="11915775" cy="8463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altLang="fr-FR" sz="5500" dirty="0">
                <a:ln w="12700">
                  <a:solidFill>
                    <a:schemeClr val="tx1"/>
                  </a:solidFill>
                </a:ln>
                <a:solidFill>
                  <a:srgbClr val="CCFF33"/>
                </a:solidFill>
                <a:latin typeface="Green Energy" panose="02000000000000000000" pitchFamily="2" charset="0"/>
              </a:rPr>
              <a:t>Erci de nous avoir ecouter</a:t>
            </a:r>
            <a:endParaRPr kumimoji="0" lang="fr-FR" altLang="fr-FR" sz="5500" b="0" i="0" u="none" strike="noStrike" cap="none" normalizeH="0" baseline="0" dirty="0">
              <a:ln w="12700">
                <a:solidFill>
                  <a:schemeClr val="tx1"/>
                </a:solidFill>
              </a:ln>
              <a:solidFill>
                <a:srgbClr val="CCFF33"/>
              </a:solidFill>
              <a:effectLst/>
              <a:latin typeface="Green Energy" panose="02000000000000000000" pitchFamily="2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56F87E3-F97A-1551-1823-60E92BC991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02363" y="10129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17340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27000">
              <a:schemeClr val="tx1"/>
            </a:gs>
            <a:gs pos="100000">
              <a:srgbClr val="CCFF33"/>
            </a:gs>
            <a:gs pos="65000">
              <a:srgbClr val="33CC33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F10946B-401A-8114-D821-342F5BC93F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52400" y="-2693"/>
            <a:ext cx="11915775" cy="8463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55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reen energy" panose="02000000000000000000" pitchFamily="2" charset="0"/>
              </a:rPr>
              <a:t>   Description: 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05B4EB1D-85CB-BE6F-18BD-3BFD34DF737D}"/>
              </a:ext>
            </a:extLst>
          </p:cNvPr>
          <p:cNvSpPr txBox="1"/>
          <p:nvPr/>
        </p:nvSpPr>
        <p:spPr>
          <a:xfrm>
            <a:off x="190499" y="852578"/>
            <a:ext cx="1168676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inherit"/>
              </a:rPr>
              <a:t>Monster est une boisson énergisante à base de caféine, jus de fruit, thé, crée en 2002.</a:t>
            </a:r>
          </a:p>
        </p:txBody>
      </p:sp>
      <p:sp>
        <p:nvSpPr>
          <p:cNvPr id="19" name="Rectangle 14">
            <a:extLst>
              <a:ext uri="{FF2B5EF4-FFF2-40B4-BE49-F238E27FC236}">
                <a16:creationId xmlns:a16="http://schemas.microsoft.com/office/drawing/2014/main" id="{AA0ADF60-810A-5343-B392-1D32283758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9722" y="3014870"/>
            <a:ext cx="6197600" cy="0"/>
          </a:xfrm>
          <a:prstGeom prst="rect">
            <a:avLst/>
          </a:prstGeom>
          <a:solidFill>
            <a:srgbClr val="40444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DCDDDE"/>
                </a:solidFill>
                <a:effectLst/>
                <a:latin typeface="Whitney"/>
              </a:rPr>
            </a:b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3" name="Rectangle 18">
            <a:extLst>
              <a:ext uri="{FF2B5EF4-FFF2-40B4-BE49-F238E27FC236}">
                <a16:creationId xmlns:a16="http://schemas.microsoft.com/office/drawing/2014/main" id="{EFE3C888-F00C-DF2B-9594-6D5060124D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1623" y="3653520"/>
            <a:ext cx="6197600" cy="0"/>
          </a:xfrm>
          <a:prstGeom prst="rect">
            <a:avLst/>
          </a:prstGeom>
          <a:solidFill>
            <a:srgbClr val="40444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DCDDDE"/>
                </a:solidFill>
                <a:effectLst/>
                <a:latin typeface="Whitney"/>
              </a:rPr>
            </a:b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8850489-D029-E0D6-AC26-9FB4D23A7F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7894" y="1585399"/>
            <a:ext cx="11915775" cy="8463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55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reen Energy" panose="02000000000000000000" pitchFamily="2" charset="0"/>
              </a:rPr>
              <a:t>SUR LE MARCHE</a:t>
            </a:r>
          </a:p>
        </p:txBody>
      </p:sp>
      <p:graphicFrame>
        <p:nvGraphicFramePr>
          <p:cNvPr id="28" name="ZoneTexte 24">
            <a:extLst>
              <a:ext uri="{FF2B5EF4-FFF2-40B4-BE49-F238E27FC236}">
                <a16:creationId xmlns:a16="http://schemas.microsoft.com/office/drawing/2014/main" id="{F490A3E1-06A0-9FAA-8FEC-DD7528083DD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77537838"/>
              </p:ext>
            </p:extLst>
          </p:nvPr>
        </p:nvGraphicFramePr>
        <p:xfrm>
          <a:off x="-175313" y="2376188"/>
          <a:ext cx="11686762" cy="17543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0" name="Rectangle : coins arrondis 29">
            <a:extLst>
              <a:ext uri="{FF2B5EF4-FFF2-40B4-BE49-F238E27FC236}">
                <a16:creationId xmlns:a16="http://schemas.microsoft.com/office/drawing/2014/main" id="{3F6300DF-BEFC-33F5-119B-DA8FA17DFCD8}"/>
              </a:ext>
            </a:extLst>
          </p:cNvPr>
          <p:cNvSpPr/>
          <p:nvPr/>
        </p:nvSpPr>
        <p:spPr>
          <a:xfrm>
            <a:off x="9338577" y="2405182"/>
            <a:ext cx="2625818" cy="1421137"/>
          </a:xfrm>
          <a:prstGeom prst="roundRect">
            <a:avLst>
              <a:gd name="adj" fmla="val 10000"/>
            </a:avLst>
          </a:prstGeom>
          <a:gradFill rotWithShape="0">
            <a:gsLst>
              <a:gs pos="27000">
                <a:schemeClr val="tx1"/>
              </a:gs>
              <a:gs pos="100000">
                <a:srgbClr val="CCFF33"/>
              </a:gs>
              <a:gs pos="65000">
                <a:srgbClr val="33CC33"/>
              </a:gs>
            </a:gsLst>
            <a:lin ang="5400000" scaled="1"/>
          </a:gra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grpSp>
        <p:nvGrpSpPr>
          <p:cNvPr id="31" name="Groupe 30">
            <a:extLst>
              <a:ext uri="{FF2B5EF4-FFF2-40B4-BE49-F238E27FC236}">
                <a16:creationId xmlns:a16="http://schemas.microsoft.com/office/drawing/2014/main" id="{392D8538-ED39-9EA1-B388-7316E800177B}"/>
              </a:ext>
            </a:extLst>
          </p:cNvPr>
          <p:cNvGrpSpPr/>
          <p:nvPr/>
        </p:nvGrpSpPr>
        <p:grpSpPr>
          <a:xfrm>
            <a:off x="9731531" y="2716328"/>
            <a:ext cx="2349084" cy="1421138"/>
            <a:chOff x="7077233" y="238663"/>
            <a:chExt cx="2552579" cy="1503423"/>
          </a:xfrm>
        </p:grpSpPr>
        <p:sp>
          <p:nvSpPr>
            <p:cNvPr id="32" name="Rectangle : coins arrondis 31">
              <a:extLst>
                <a:ext uri="{FF2B5EF4-FFF2-40B4-BE49-F238E27FC236}">
                  <a16:creationId xmlns:a16="http://schemas.microsoft.com/office/drawing/2014/main" id="{11756E75-AB8C-96EE-43EA-2765AFFA3FE7}"/>
                </a:ext>
              </a:extLst>
            </p:cNvPr>
            <p:cNvSpPr/>
            <p:nvPr/>
          </p:nvSpPr>
          <p:spPr>
            <a:xfrm>
              <a:off x="7125937" y="238663"/>
              <a:ext cx="2503875" cy="1503423"/>
            </a:xfrm>
            <a:prstGeom prst="roundRect">
              <a:avLst>
                <a:gd name="adj" fmla="val 10000"/>
              </a:avLst>
            </a:prstGeom>
            <a:noFill/>
            <a:ln>
              <a:solidFill>
                <a:schemeClr val="bg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3" name="Rectangle : coins arrondis 4">
              <a:extLst>
                <a:ext uri="{FF2B5EF4-FFF2-40B4-BE49-F238E27FC236}">
                  <a16:creationId xmlns:a16="http://schemas.microsoft.com/office/drawing/2014/main" id="{199FFA9A-C579-4743-65F3-74A5FF9CAF0B}"/>
                </a:ext>
              </a:extLst>
            </p:cNvPr>
            <p:cNvSpPr txBox="1"/>
            <p:nvPr/>
          </p:nvSpPr>
          <p:spPr>
            <a:xfrm>
              <a:off x="7077233" y="282170"/>
              <a:ext cx="2280914" cy="120763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algn="ctr"/>
              <a:r>
                <a:rPr lang="fr-FR" sz="1800" b="1" i="0" dirty="0">
                  <a:solidFill>
                    <a:schemeClr val="bg1"/>
                  </a:solidFill>
                </a:rPr>
                <a:t>26,9% des parts du </a:t>
              </a:r>
              <a:r>
                <a:rPr lang="fr-FR" sz="1800" b="1" i="0" dirty="0"/>
                <a:t>marché en 2017</a:t>
              </a:r>
              <a:endParaRPr lang="en-US" sz="1800" b="1" dirty="0">
                <a:solidFill>
                  <a:schemeClr val="tx1"/>
                </a:solidFill>
              </a:endParaRPr>
            </a:p>
          </p:txBody>
        </p:sp>
      </p:grpSp>
      <p:pic>
        <p:nvPicPr>
          <p:cNvPr id="3" name="Picture 6">
            <a:extLst>
              <a:ext uri="{FF2B5EF4-FFF2-40B4-BE49-F238E27FC236}">
                <a16:creationId xmlns:a16="http://schemas.microsoft.com/office/drawing/2014/main" id="{4EC12B8B-5C9C-1720-8EB8-55ADF5AA4C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909" t="11644" r="7140" b="44776"/>
          <a:stretch/>
        </p:blipFill>
        <p:spPr bwMode="auto">
          <a:xfrm>
            <a:off x="5519976" y="3774819"/>
            <a:ext cx="1310084" cy="3180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34BB5D90-A2C1-3BC2-3FA3-1A8C09A5B7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7521" y="4373804"/>
            <a:ext cx="4089359" cy="2110252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236E567-8A33-3973-D6BA-F5C1AA817B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0645" y="4005359"/>
            <a:ext cx="2617460" cy="2609356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98334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27000">
              <a:schemeClr val="tx1"/>
            </a:gs>
            <a:gs pos="100000">
              <a:srgbClr val="CCFF33"/>
            </a:gs>
            <a:gs pos="65000">
              <a:srgbClr val="33CC33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D60C74A-51E5-6A7A-20FD-ED7EEA0E43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8112" y="0"/>
            <a:ext cx="11915775" cy="8463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altLang="fr-FR" sz="5500" dirty="0">
                <a:solidFill>
                  <a:schemeClr val="bg1"/>
                </a:solidFill>
                <a:latin typeface="Green Energy" panose="02000000000000000000" pitchFamily="2" charset="0"/>
              </a:rPr>
              <a:t>g</a:t>
            </a:r>
            <a:r>
              <a:rPr kumimoji="0" lang="fr-FR" altLang="fr-FR" sz="55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reen Energy" panose="02000000000000000000" pitchFamily="2" charset="0"/>
              </a:rPr>
              <a:t>amme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37E3AF7A-8D2C-8AB8-3ECD-D192361A952E}"/>
              </a:ext>
            </a:extLst>
          </p:cNvPr>
          <p:cNvSpPr txBox="1"/>
          <p:nvPr/>
        </p:nvSpPr>
        <p:spPr>
          <a:xfrm>
            <a:off x="190499" y="852578"/>
            <a:ext cx="6163648" cy="15927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altLang="fr-FR" sz="1950" dirty="0">
                <a:solidFill>
                  <a:schemeClr val="bg1"/>
                </a:solidFill>
                <a:latin typeface="inherit"/>
              </a:rPr>
              <a:t>Gamme longue : </a:t>
            </a:r>
          </a:p>
          <a:p>
            <a:pPr marL="457200" marR="0" lvl="0" indent="-4572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lang="fr-FR" altLang="fr-FR" sz="1950" dirty="0">
                <a:solidFill>
                  <a:schemeClr val="bg1"/>
                </a:solidFill>
                <a:latin typeface="inherit"/>
              </a:rPr>
              <a:t>Différentes déclinaisons :  </a:t>
            </a:r>
          </a:p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fr-FR" altLang="fr-FR" sz="1950" i="1" dirty="0">
                <a:solidFill>
                  <a:schemeClr val="bg1"/>
                </a:solidFill>
                <a:latin typeface="inherit"/>
              </a:rPr>
              <a:t>       - boissons énergisantes : mangue, cerise, grenade, zéro</a:t>
            </a:r>
          </a:p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fr-FR" altLang="fr-FR" sz="1950" i="1" dirty="0">
                <a:solidFill>
                  <a:schemeClr val="bg1"/>
                </a:solidFill>
                <a:latin typeface="inherit"/>
              </a:rPr>
              <a:t>       - boisson alcooliser : bière </a:t>
            </a:r>
          </a:p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fr-FR" altLang="fr-FR" sz="1950" i="1" dirty="0">
                <a:solidFill>
                  <a:schemeClr val="bg1"/>
                </a:solidFill>
                <a:latin typeface="inherit"/>
              </a:rPr>
              <a:t>(cannettes et bouteilles)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030C52B8-B2B3-4E99-F6BF-22F58C79B3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8997" y="2108719"/>
            <a:ext cx="4749281" cy="4749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1346C3AF-D2D3-D302-59B5-9230A8CDEFA3}"/>
              </a:ext>
            </a:extLst>
          </p:cNvPr>
          <p:cNvSpPr txBox="1"/>
          <p:nvPr/>
        </p:nvSpPr>
        <p:spPr>
          <a:xfrm>
            <a:off x="7013023" y="846386"/>
            <a:ext cx="3646958" cy="1292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altLang="fr-FR" sz="1950" dirty="0">
                <a:solidFill>
                  <a:schemeClr val="bg1"/>
                </a:solidFill>
                <a:latin typeface="inherit"/>
              </a:rPr>
              <a:t>Packaging :</a:t>
            </a:r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lang="fr-FR" altLang="fr-FR" sz="1950" dirty="0">
                <a:solidFill>
                  <a:schemeClr val="bg1"/>
                </a:solidFill>
                <a:latin typeface="inherit"/>
              </a:rPr>
              <a:t>Protection pour les packs</a:t>
            </a:r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lang="fr-FR" altLang="fr-FR" sz="1950" dirty="0">
                <a:solidFill>
                  <a:schemeClr val="bg1"/>
                </a:solidFill>
                <a:latin typeface="inherit"/>
              </a:rPr>
              <a:t>Ingrédients et Avertissements</a:t>
            </a:r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lang="fr-FR" altLang="fr-FR" sz="1950" dirty="0">
                <a:solidFill>
                  <a:schemeClr val="bg1"/>
                </a:solidFill>
                <a:latin typeface="inherit"/>
              </a:rPr>
              <a:t>Marque et logo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1C0C8419-CD1D-7E6B-4BCF-5F9B41BAE2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94" t="13350" r="28185" b="17062"/>
          <a:stretch/>
        </p:blipFill>
        <p:spPr bwMode="auto">
          <a:xfrm>
            <a:off x="1194317" y="2258010"/>
            <a:ext cx="2416629" cy="4212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91958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27000">
              <a:schemeClr val="tx1"/>
            </a:gs>
            <a:gs pos="100000">
              <a:srgbClr val="CCFF33"/>
            </a:gs>
            <a:gs pos="65000">
              <a:srgbClr val="33CC33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1ADFECE-B983-D4B6-6A81-46418AA7A2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224" y="2710830"/>
            <a:ext cx="11915775" cy="8463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altLang="fr-FR" sz="5500" dirty="0">
                <a:solidFill>
                  <a:schemeClr val="bg1"/>
                </a:solidFill>
                <a:latin typeface="Green Energy" panose="02000000000000000000" pitchFamily="2" charset="0"/>
              </a:rPr>
              <a:t>Prix</a:t>
            </a:r>
            <a:endParaRPr kumimoji="0" lang="fr-FR" altLang="fr-FR" sz="55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reen Energy" panose="02000000000000000000" pitchFamily="2" charset="0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F3D2F69F-1C67-227D-4D79-2534E770283F}"/>
              </a:ext>
            </a:extLst>
          </p:cNvPr>
          <p:cNvSpPr txBox="1"/>
          <p:nvPr/>
        </p:nvSpPr>
        <p:spPr>
          <a:xfrm>
            <a:off x="1018297" y="3369667"/>
            <a:ext cx="342307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buFont typeface="Wingdings" panose="05000000000000000000" pitchFamily="2" charset="2"/>
              <a:buChar char="Ø"/>
            </a:pPr>
            <a:r>
              <a:rPr lang="fr-FR" sz="2000" dirty="0">
                <a:solidFill>
                  <a:schemeClr val="bg1"/>
                </a:solidFill>
                <a:latin typeface="inherit"/>
              </a:rPr>
              <a:t>La canette de 50cl  -&gt; 2,58 €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6418F1E-C907-9FCC-4BB9-4A11883B9F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225" y="3681892"/>
            <a:ext cx="11915775" cy="8463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altLang="fr-FR" sz="5500" dirty="0">
                <a:solidFill>
                  <a:schemeClr val="bg1"/>
                </a:solidFill>
                <a:latin typeface="Green Energy" panose="02000000000000000000" pitchFamily="2" charset="0"/>
              </a:rPr>
              <a:t>place</a:t>
            </a:r>
            <a:endParaRPr kumimoji="0" lang="fr-FR" altLang="fr-FR" sz="55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reen Energy" panose="02000000000000000000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DE9F86B-CAD7-5AA0-FE91-9C1D0FFE84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8112" y="-63447"/>
            <a:ext cx="11915775" cy="8463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altLang="fr-FR" sz="5500" dirty="0">
                <a:solidFill>
                  <a:schemeClr val="bg1"/>
                </a:solidFill>
                <a:latin typeface="Green Energy" panose="02000000000000000000" pitchFamily="2" charset="0"/>
              </a:rPr>
              <a:t>produit</a:t>
            </a:r>
            <a:endParaRPr kumimoji="0" lang="fr-FR" altLang="fr-FR" sz="55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reen Energy" panose="02000000000000000000" pitchFamily="2" charset="0"/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ABB60929-30EC-7601-AA27-542DE99EA072}"/>
              </a:ext>
            </a:extLst>
          </p:cNvPr>
          <p:cNvSpPr txBox="1"/>
          <p:nvPr/>
        </p:nvSpPr>
        <p:spPr>
          <a:xfrm>
            <a:off x="1120934" y="623500"/>
            <a:ext cx="9950129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fr-FR" sz="1950" dirty="0">
                <a:solidFill>
                  <a:schemeClr val="bg1"/>
                </a:solidFill>
                <a:latin typeface="inherit"/>
              </a:rPr>
              <a:t>Monster Energy : </a:t>
            </a:r>
          </a:p>
          <a:p>
            <a:pPr marL="342900" lvl="0" indent="-342900">
              <a:buFont typeface="Wingdings" panose="05000000000000000000" pitchFamily="2" charset="2"/>
              <a:buChar char="Ø"/>
            </a:pPr>
            <a:r>
              <a:rPr lang="fr-FR" sz="1950" dirty="0">
                <a:solidFill>
                  <a:srgbClr val="DCDDDE"/>
                </a:solidFill>
                <a:latin typeface="inherit"/>
              </a:rPr>
              <a:t>S</a:t>
            </a:r>
            <a:r>
              <a:rPr lang="fr-FR" sz="1950" i="0" dirty="0">
                <a:solidFill>
                  <a:srgbClr val="DCDDDE"/>
                </a:solidFill>
                <a:effectLst/>
                <a:latin typeface="inherit"/>
              </a:rPr>
              <a:t>ponsorise en majorité : </a:t>
            </a:r>
          </a:p>
          <a:p>
            <a:pPr lvl="0"/>
            <a:r>
              <a:rPr lang="fr-FR" sz="1950" dirty="0">
                <a:solidFill>
                  <a:srgbClr val="DCDDDE"/>
                </a:solidFill>
                <a:latin typeface="inherit"/>
              </a:rPr>
              <a:t>   - </a:t>
            </a:r>
            <a:r>
              <a:rPr lang="fr-FR" sz="1950" i="0" dirty="0">
                <a:solidFill>
                  <a:srgbClr val="DCDDDE"/>
                </a:solidFill>
                <a:effectLst/>
                <a:latin typeface="inherit"/>
              </a:rPr>
              <a:t>les </a:t>
            </a:r>
            <a:r>
              <a:rPr lang="fr-FR" sz="1950" b="0" i="0" dirty="0">
                <a:solidFill>
                  <a:srgbClr val="DCDDDE"/>
                </a:solidFill>
                <a:effectLst/>
                <a:latin typeface="inherit"/>
              </a:rPr>
              <a:t>sports auto/moto (WRC, Moto GP, BMX...)</a:t>
            </a:r>
          </a:p>
          <a:p>
            <a:pPr lvl="0"/>
            <a:r>
              <a:rPr lang="fr-FR" sz="1950" b="1" dirty="0">
                <a:solidFill>
                  <a:schemeClr val="bg1"/>
                </a:solidFill>
                <a:latin typeface="inherit"/>
              </a:rPr>
              <a:t>   - </a:t>
            </a:r>
            <a:r>
              <a:rPr lang="fr-FR" sz="1950" b="0" i="0" dirty="0">
                <a:solidFill>
                  <a:srgbClr val="DCDDDE"/>
                </a:solidFill>
                <a:effectLst/>
                <a:latin typeface="Whitney"/>
              </a:rPr>
              <a:t>des groupes de musique, comme le groupe de Las Vegas Five Finger Death Punch</a:t>
            </a:r>
          </a:p>
          <a:p>
            <a:pPr lvl="0"/>
            <a:r>
              <a:rPr lang="fr-FR" sz="1950" dirty="0">
                <a:solidFill>
                  <a:srgbClr val="DCDDDE"/>
                </a:solidFill>
                <a:latin typeface="Whitney"/>
              </a:rPr>
              <a:t>   - </a:t>
            </a:r>
            <a:r>
              <a:rPr lang="fr-FR" sz="1950" b="0" i="0" dirty="0">
                <a:solidFill>
                  <a:srgbClr val="DCDDDE"/>
                </a:solidFill>
                <a:effectLst/>
                <a:latin typeface="Whitney"/>
              </a:rPr>
              <a:t>division majeure de la Professional Bull Riders nommée « Unleash the Beast Series » (UTB)</a:t>
            </a:r>
          </a:p>
          <a:p>
            <a:pPr marL="342900" lvl="0" indent="-342900">
              <a:buFont typeface="Wingdings" panose="05000000000000000000" pitchFamily="2" charset="2"/>
              <a:buChar char="Ø"/>
            </a:pPr>
            <a:r>
              <a:rPr lang="fr-FR" sz="1950" b="0" i="0" dirty="0">
                <a:solidFill>
                  <a:srgbClr val="DCDDDE"/>
                </a:solidFill>
                <a:effectLst/>
                <a:latin typeface="Whitney"/>
              </a:rPr>
              <a:t>Fabrique : </a:t>
            </a:r>
          </a:p>
          <a:p>
            <a:pPr lvl="0"/>
            <a:r>
              <a:rPr lang="fr-FR" sz="1950" dirty="0">
                <a:solidFill>
                  <a:srgbClr val="DCDDDE"/>
                </a:solidFill>
                <a:latin typeface="Whitney"/>
              </a:rPr>
              <a:t>     - </a:t>
            </a:r>
            <a:r>
              <a:rPr lang="fr-FR" sz="1950" b="0" i="0" dirty="0">
                <a:solidFill>
                  <a:srgbClr val="DCDDDE"/>
                </a:solidFill>
                <a:effectLst/>
                <a:latin typeface="Whitney"/>
              </a:rPr>
              <a:t>des vêtements et accessoires a l’effigie du logo de la marque.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AB724C11-24D5-BEDA-040B-7006B48DE983}"/>
              </a:ext>
            </a:extLst>
          </p:cNvPr>
          <p:cNvSpPr txBox="1"/>
          <p:nvPr/>
        </p:nvSpPr>
        <p:spPr>
          <a:xfrm>
            <a:off x="1392594" y="4223767"/>
            <a:ext cx="6097554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buFont typeface="Wingdings" panose="05000000000000000000" pitchFamily="2" charset="2"/>
              <a:buChar char="Ø"/>
            </a:pPr>
            <a:r>
              <a:rPr lang="fr-FR" sz="1950" dirty="0">
                <a:solidFill>
                  <a:schemeClr val="bg1"/>
                </a:solidFill>
                <a:latin typeface="inherit"/>
              </a:rPr>
              <a:t>Carneaux de distribution :</a:t>
            </a:r>
          </a:p>
          <a:p>
            <a:pPr lvl="0"/>
            <a:r>
              <a:rPr lang="fr-FR" sz="1950" dirty="0">
                <a:solidFill>
                  <a:schemeClr val="bg1"/>
                </a:solidFill>
                <a:latin typeface="inherit"/>
              </a:rPr>
              <a:t>      - court et long</a:t>
            </a:r>
          </a:p>
          <a:p>
            <a:pPr marL="342900" lvl="0" indent="-342900">
              <a:buFont typeface="Wingdings" panose="05000000000000000000" pitchFamily="2" charset="2"/>
              <a:buChar char="Ø"/>
            </a:pPr>
            <a:r>
              <a:rPr lang="fr-FR" sz="1950" dirty="0">
                <a:solidFill>
                  <a:schemeClr val="bg1"/>
                </a:solidFill>
                <a:latin typeface="inherit"/>
              </a:rPr>
              <a:t>Types de distribution: </a:t>
            </a:r>
          </a:p>
          <a:p>
            <a:pPr lvl="0"/>
            <a:r>
              <a:rPr lang="fr-FR" sz="1950" dirty="0">
                <a:solidFill>
                  <a:schemeClr val="bg1"/>
                </a:solidFill>
                <a:latin typeface="inherit"/>
              </a:rPr>
              <a:t>      - intensif 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02ECD3B3-3A55-2CB4-C677-FE7B0BF5A715}"/>
              </a:ext>
            </a:extLst>
          </p:cNvPr>
          <p:cNvSpPr txBox="1"/>
          <p:nvPr/>
        </p:nvSpPr>
        <p:spPr>
          <a:xfrm>
            <a:off x="7079601" y="3420039"/>
            <a:ext cx="22136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1800" dirty="0">
                <a:solidFill>
                  <a:schemeClr val="bg1"/>
                </a:solidFill>
                <a:latin typeface="inherit"/>
              </a:rPr>
              <a:t>Prix psychologique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20DC850-6F4D-3AB7-C367-2D99F0435D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8112" y="5154810"/>
            <a:ext cx="11915775" cy="8463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altLang="fr-FR" sz="5500" dirty="0">
                <a:latin typeface="Green Energy" panose="02000000000000000000" pitchFamily="2" charset="0"/>
              </a:rPr>
              <a:t>promotion</a:t>
            </a:r>
            <a:endParaRPr kumimoji="0" lang="fr-FR" altLang="fr-FR" sz="5500" b="0" i="0" u="none" strike="noStrike" cap="none" normalizeH="0" baseline="0" dirty="0">
              <a:ln>
                <a:noFill/>
              </a:ln>
              <a:effectLst/>
              <a:latin typeface="Green Energy" panose="02000000000000000000" pitchFamily="2" charset="0"/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77A17838-A0A6-FAC1-A994-94FB12555B88}"/>
              </a:ext>
            </a:extLst>
          </p:cNvPr>
          <p:cNvSpPr txBox="1"/>
          <p:nvPr/>
        </p:nvSpPr>
        <p:spPr>
          <a:xfrm>
            <a:off x="1120934" y="5743694"/>
            <a:ext cx="2769931" cy="10002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buFont typeface="Wingdings" panose="05000000000000000000" pitchFamily="2" charset="2"/>
              <a:buChar char="Ø"/>
            </a:pPr>
            <a:r>
              <a:rPr lang="fr-FR" sz="2000" dirty="0">
                <a:latin typeface="Whitney"/>
              </a:rPr>
              <a:t>Internet</a:t>
            </a:r>
          </a:p>
          <a:p>
            <a:pPr marL="342900" lvl="0" indent="-342900">
              <a:buFont typeface="Wingdings" panose="05000000000000000000" pitchFamily="2" charset="2"/>
              <a:buChar char="Ø"/>
            </a:pPr>
            <a:r>
              <a:rPr lang="fr-FR" sz="1950" b="0" i="0" dirty="0">
                <a:effectLst/>
                <a:latin typeface="Whitney"/>
              </a:rPr>
              <a:t>Campagne print</a:t>
            </a:r>
            <a:endParaRPr lang="fr-FR" sz="1950" dirty="0">
              <a:latin typeface="Whitney"/>
            </a:endParaRPr>
          </a:p>
          <a:p>
            <a:pPr marL="342900" lvl="0" indent="-342900">
              <a:buFont typeface="Wingdings" panose="05000000000000000000" pitchFamily="2" charset="2"/>
              <a:buChar char="Ø"/>
            </a:pPr>
            <a:r>
              <a:rPr lang="fr-FR" sz="1950" b="0" i="0" dirty="0">
                <a:effectLst/>
                <a:latin typeface="Whitney"/>
              </a:rPr>
              <a:t>Campagne d’affichage</a:t>
            </a:r>
          </a:p>
        </p:txBody>
      </p:sp>
    </p:spTree>
    <p:extLst>
      <p:ext uri="{BB962C8B-B14F-4D97-AF65-F5344CB8AC3E}">
        <p14:creationId xmlns:p14="http://schemas.microsoft.com/office/powerpoint/2010/main" val="543325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27000">
              <a:schemeClr val="tx1"/>
            </a:gs>
            <a:gs pos="100000">
              <a:srgbClr val="CCFF33"/>
            </a:gs>
            <a:gs pos="65000">
              <a:srgbClr val="33CC33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1161BF38-568C-D79E-F744-1E6894E21B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679" y="-733425"/>
            <a:ext cx="7696200" cy="769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5110A2D-5F67-7D3F-CC36-21B7875B0A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8112" y="143072"/>
            <a:ext cx="11915775" cy="8463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altLang="fr-FR" sz="5500" dirty="0">
                <a:solidFill>
                  <a:schemeClr val="bg1"/>
                </a:solidFill>
                <a:latin typeface="Green Energy" panose="02000000000000000000" pitchFamily="2" charset="0"/>
              </a:rPr>
              <a:t>Pyramide de </a:t>
            </a:r>
            <a:r>
              <a:rPr lang="fr-FR" sz="5500" b="0" i="0" dirty="0">
                <a:solidFill>
                  <a:srgbClr val="DCDDDE"/>
                </a:solidFill>
                <a:effectLst/>
                <a:latin typeface="Green Energy" panose="02000000000000000000" pitchFamily="2" charset="0"/>
              </a:rPr>
              <a:t>MASLOW</a:t>
            </a:r>
            <a:endParaRPr kumimoji="0" lang="fr-FR" altLang="fr-FR" sz="55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reen Energy" panose="02000000000000000000" pitchFamily="2" charset="0"/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614C2906-B55E-51CB-1F13-B6843242561C}"/>
              </a:ext>
            </a:extLst>
          </p:cNvPr>
          <p:cNvSpPr txBox="1"/>
          <p:nvPr/>
        </p:nvSpPr>
        <p:spPr>
          <a:xfrm>
            <a:off x="6270167" y="2004733"/>
            <a:ext cx="578372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0" i="0" dirty="0">
                <a:solidFill>
                  <a:srgbClr val="DCDDDE"/>
                </a:solidFill>
                <a:effectLst/>
              </a:rPr>
              <a:t>Monster ravit le besoin d'accomplissement car en restant éveillé plus longtemps on peut apprendre plus et être plus cultivé.</a:t>
            </a:r>
            <a:endParaRPr lang="fr-FR" sz="2000" dirty="0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BF542159-7D2C-F7AD-B450-8606EFD921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solidFill>
            <a:srgbClr val="36393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7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inherit"/>
              </a:rPr>
              <a:t>NOUVEAU</a:t>
            </a:r>
            <a:endParaRPr kumimoji="0" lang="fr-FR" altLang="fr-FR" sz="1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inheri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  <a:tabLst/>
            </a:pP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inherit"/>
              </a:rPr>
              <a:t>[11:07]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inherit"/>
              </a:rPr>
            </a:br>
            <a:endParaRPr kumimoji="0" lang="fr-FR" altLang="fr-FR" sz="1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Whitney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C8AFDF2A-E4A8-1E95-6856-70AAE91CEF2B}"/>
              </a:ext>
            </a:extLst>
          </p:cNvPr>
          <p:cNvSpPr txBox="1"/>
          <p:nvPr/>
        </p:nvSpPr>
        <p:spPr>
          <a:xfrm>
            <a:off x="7131693" y="4963016"/>
            <a:ext cx="489896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0" i="0" dirty="0">
                <a:effectLst/>
              </a:rPr>
              <a:t>Monster ravit le besoi</a:t>
            </a:r>
            <a:r>
              <a:rPr lang="fr-FR" sz="2000" dirty="0"/>
              <a:t>n physiologique car cela permet de s’hydraté </a:t>
            </a:r>
          </a:p>
        </p:txBody>
      </p:sp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6B6CB1A3-794B-25BA-D79D-71037656C41A}"/>
              </a:ext>
            </a:extLst>
          </p:cNvPr>
          <p:cNvCxnSpPr>
            <a:cxnSpLocks/>
          </p:cNvCxnSpPr>
          <p:nvPr/>
        </p:nvCxnSpPr>
        <p:spPr>
          <a:xfrm>
            <a:off x="4301412" y="2435290"/>
            <a:ext cx="1968755" cy="0"/>
          </a:xfrm>
          <a:prstGeom prst="straightConnector1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Connecteur droit avec flèche 23">
            <a:extLst>
              <a:ext uri="{FF2B5EF4-FFF2-40B4-BE49-F238E27FC236}">
                <a16:creationId xmlns:a16="http://schemas.microsoft.com/office/drawing/2014/main" id="{7C9D4783-CB3B-03AB-EF9E-A1A4D8E423D2}"/>
              </a:ext>
            </a:extLst>
          </p:cNvPr>
          <p:cNvCxnSpPr>
            <a:cxnSpLocks/>
          </p:cNvCxnSpPr>
          <p:nvPr/>
        </p:nvCxnSpPr>
        <p:spPr>
          <a:xfrm>
            <a:off x="6021354" y="5274906"/>
            <a:ext cx="110101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19170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27000">
              <a:schemeClr val="tx1"/>
            </a:gs>
            <a:gs pos="100000">
              <a:srgbClr val="CCFF33"/>
            </a:gs>
            <a:gs pos="65000">
              <a:srgbClr val="33CC33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77BA40E-DC66-F550-7DE2-74E5087678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225" y="176882"/>
            <a:ext cx="11915775" cy="8463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altLang="fr-FR" sz="5500" dirty="0">
                <a:solidFill>
                  <a:schemeClr val="bg1"/>
                </a:solidFill>
                <a:latin typeface="Green Energy" panose="02000000000000000000" pitchFamily="2" charset="0"/>
              </a:rPr>
              <a:t>Environnement marche</a:t>
            </a:r>
            <a:endParaRPr kumimoji="0" lang="fr-FR" altLang="fr-FR" sz="55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reen Energy" panose="02000000000000000000" pitchFamily="2" charset="0"/>
            </a:endParaRP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B8AD7848-2F5E-E617-370C-1249C64547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6043" y="1569779"/>
            <a:ext cx="6919913" cy="4386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7893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27000">
              <a:schemeClr val="tx1"/>
            </a:gs>
            <a:gs pos="100000">
              <a:srgbClr val="CCFF33"/>
            </a:gs>
            <a:gs pos="65000">
              <a:srgbClr val="33CC33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8AA8FEAC-99CC-5E85-ED8E-3D0E9582F0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915"/>
          <a:stretch/>
        </p:blipFill>
        <p:spPr>
          <a:xfrm>
            <a:off x="2027861" y="921627"/>
            <a:ext cx="8998028" cy="314889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0FAC605-22AD-6D0E-D526-26AF92E8AC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225" y="0"/>
            <a:ext cx="11915775" cy="8463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55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reen Energy" panose="02000000000000000000" pitchFamily="2" charset="0"/>
              </a:rPr>
              <a:t>LE CYCLE DE VIE DU PRODUIT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86280EC1-438A-5846-7E26-16BFC8C93DAE}"/>
              </a:ext>
            </a:extLst>
          </p:cNvPr>
          <p:cNvSpPr txBox="1"/>
          <p:nvPr/>
        </p:nvSpPr>
        <p:spPr>
          <a:xfrm>
            <a:off x="547002" y="4244668"/>
            <a:ext cx="958001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buFont typeface="Wingdings" panose="05000000000000000000" pitchFamily="2" charset="2"/>
              <a:buChar char="Ø"/>
            </a:pPr>
            <a:r>
              <a:rPr lang="fr-FR" sz="2000" dirty="0">
                <a:latin typeface="inherit"/>
              </a:rPr>
              <a:t>Baisse significative du chiffre d’affaire depuis 2017 avec la guerre en Ukraine :</a:t>
            </a:r>
          </a:p>
          <a:p>
            <a:pPr lvl="0"/>
            <a:r>
              <a:rPr lang="fr-FR" sz="2000" dirty="0">
                <a:latin typeface="inherit"/>
              </a:rPr>
              <a:t>  - 2017 : 8 446 031       - 2018 : 6 554 815</a:t>
            </a:r>
          </a:p>
          <a:p>
            <a:pPr lvl="0"/>
            <a:r>
              <a:rPr lang="fr-FR" sz="2000" dirty="0">
                <a:latin typeface="inherit"/>
              </a:rPr>
              <a:t>  - 2019 : 5 486 570       - 2020 : 3 942 897 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66138268-0424-414F-F6CF-DB45D189BB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78" b="5987"/>
          <a:stretch/>
        </p:blipFill>
        <p:spPr bwMode="auto">
          <a:xfrm>
            <a:off x="7641691" y="1095777"/>
            <a:ext cx="1048750" cy="1400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6A229E50-5D83-FEB8-CF9D-088989D3FD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6524" y="4640703"/>
            <a:ext cx="5789365" cy="1949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17130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">
              <a:schemeClr val="tx1"/>
            </a:gs>
            <a:gs pos="100000">
              <a:srgbClr val="CCFF33"/>
            </a:gs>
            <a:gs pos="54000">
              <a:srgbClr val="33CC33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8A1F22C-6A4A-8D4E-D893-7D51C7784E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894" y="-180904"/>
            <a:ext cx="11915775" cy="13388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55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reen Energy" panose="02000000000000000000" pitchFamily="2" charset="0"/>
              </a:rPr>
              <a:t>LE plan marketing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altLang="fr-FR" sz="3200" i="1" dirty="0">
                <a:solidFill>
                  <a:schemeClr val="bg1"/>
                </a:solidFill>
                <a:latin typeface="Green Energy" panose="02000000000000000000" pitchFamily="2" charset="0"/>
              </a:rPr>
              <a:t>Le swot</a:t>
            </a:r>
            <a:endParaRPr kumimoji="0" lang="fr-FR" altLang="fr-FR" sz="3200" b="0" i="1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reen Energy" panose="02000000000000000000" pitchFamily="2" charset="0"/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5184B7B9-D0B8-50B2-E183-2ECBD4C616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331" y="1749481"/>
            <a:ext cx="1642188" cy="2028453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F4E35D18-F014-DA79-C75E-0AC0084BBC5C}"/>
              </a:ext>
            </a:extLst>
          </p:cNvPr>
          <p:cNvSpPr txBox="1"/>
          <p:nvPr/>
        </p:nvSpPr>
        <p:spPr>
          <a:xfrm>
            <a:off x="1642188" y="2369786"/>
            <a:ext cx="43070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b="0" i="0" dirty="0">
                <a:solidFill>
                  <a:srgbClr val="DCDDDE"/>
                </a:solidFill>
                <a:effectLst/>
                <a:latin typeface="Whitney"/>
              </a:rPr>
              <a:t>Prix ( prix raisonnable et assez constant 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b="0" i="0" dirty="0">
                <a:solidFill>
                  <a:srgbClr val="DCDDDE"/>
                </a:solidFill>
                <a:effectLst/>
                <a:latin typeface="Whitney"/>
              </a:rPr>
              <a:t>Packaging recyclable</a:t>
            </a:r>
            <a:endParaRPr lang="fr-FR" dirty="0">
              <a:solidFill>
                <a:srgbClr val="DCDDDE"/>
              </a:solidFill>
              <a:latin typeface="Whitney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b="0" i="0" dirty="0">
                <a:solidFill>
                  <a:srgbClr val="DCDDDE"/>
                </a:solidFill>
                <a:effectLst/>
                <a:latin typeface="Whitney"/>
              </a:rPr>
              <a:t>Boissons Internationale</a:t>
            </a:r>
            <a:endParaRPr lang="fr-FR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AC31E26-D5D6-47E1-C67E-41BB2C4AFE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8149" y="1365806"/>
            <a:ext cx="3743325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3600" b="0" i="1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reen Energy" panose="02000000000000000000" pitchFamily="2" charset="0"/>
              </a:rPr>
              <a:t>Force</a:t>
            </a:r>
          </a:p>
        </p:txBody>
      </p:sp>
      <p:pic>
        <p:nvPicPr>
          <p:cNvPr id="1034" name="Picture 10" descr="broken bone Icon - Free PNG &amp; SVG 1221061 - Noun Project">
            <a:extLst>
              <a:ext uri="{FF2B5EF4-FFF2-40B4-BE49-F238E27FC236}">
                <a16:creationId xmlns:a16="http://schemas.microsoft.com/office/drawing/2014/main" id="{B1930EEF-BDED-E98E-F85B-72EFCCDBB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2596" y="4370884"/>
            <a:ext cx="2238375" cy="2238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ACB095F-9CF4-ACC7-18DC-DCA2523C8E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1550" y="4015013"/>
            <a:ext cx="3743325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3600" b="0" i="1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reen Energy" panose="02000000000000000000" pitchFamily="2" charset="0"/>
              </a:rPr>
              <a:t>faiblesse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CEDE4004-4D2A-11BA-9B64-641755533F4C}"/>
              </a:ext>
            </a:extLst>
          </p:cNvPr>
          <p:cNvSpPr txBox="1"/>
          <p:nvPr/>
        </p:nvSpPr>
        <p:spPr>
          <a:xfrm>
            <a:off x="2039029" y="5031273"/>
            <a:ext cx="40221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b="0" i="0" dirty="0">
                <a:effectLst/>
                <a:latin typeface="Whitney"/>
              </a:rPr>
              <a:t>Boissons peu écologique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b="0" i="0" dirty="0">
                <a:effectLst/>
                <a:latin typeface="Whitney"/>
              </a:rPr>
              <a:t>Boissons potentiellement dangereuse ( à forte consommation )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>
                <a:latin typeface="Whitney"/>
              </a:rPr>
              <a:t>Produit facile</a:t>
            </a:r>
            <a:endParaRPr lang="fr-FR" b="0" i="0" dirty="0">
              <a:effectLst/>
              <a:latin typeface="Whitney"/>
            </a:endParaRPr>
          </a:p>
        </p:txBody>
      </p:sp>
      <p:pic>
        <p:nvPicPr>
          <p:cNvPr id="1036" name="Picture 12" descr="Free poignée de main d'amis 1196246 PNG with Transparent Background">
            <a:extLst>
              <a:ext uri="{FF2B5EF4-FFF2-40B4-BE49-F238E27FC236}">
                <a16:creationId xmlns:a16="http://schemas.microsoft.com/office/drawing/2014/main" id="{C8C51637-37E8-DC80-DE69-6013DE52ED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2764" y="1809828"/>
            <a:ext cx="2347234" cy="1725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6DCDFF7-9640-50D7-A4C9-977051A616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00201" y="1298371"/>
            <a:ext cx="3743325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3600" b="0" i="1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reen Energy" panose="02000000000000000000" pitchFamily="2" charset="0"/>
              </a:rPr>
              <a:t>opportunites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E5743E5F-DE7B-0BCF-D81B-EDE0D4F58B17}"/>
              </a:ext>
            </a:extLst>
          </p:cNvPr>
          <p:cNvSpPr txBox="1"/>
          <p:nvPr/>
        </p:nvSpPr>
        <p:spPr>
          <a:xfrm>
            <a:off x="8626990" y="2261418"/>
            <a:ext cx="344630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b="0" i="0" dirty="0">
                <a:solidFill>
                  <a:srgbClr val="DCDDDE"/>
                </a:solidFill>
                <a:effectLst/>
                <a:latin typeface="Whitney"/>
              </a:rPr>
              <a:t>Perte de marché du concurrent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b="0" i="0" dirty="0">
                <a:solidFill>
                  <a:srgbClr val="DCDDDE"/>
                </a:solidFill>
                <a:effectLst/>
                <a:latin typeface="Whitney"/>
              </a:rPr>
              <a:t>Nouvelle publicité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b="0" i="0" dirty="0">
                <a:solidFill>
                  <a:srgbClr val="DCDDDE"/>
                </a:solidFill>
                <a:effectLst/>
                <a:latin typeface="Whitney"/>
              </a:rPr>
              <a:t>Nouveau produit </a:t>
            </a:r>
            <a:endParaRPr lang="fr-FR" dirty="0"/>
          </a:p>
        </p:txBody>
      </p:sp>
      <p:pic>
        <p:nvPicPr>
          <p:cNvPr id="1044" name="Picture 20" descr="Errors Icons - Free SVG &amp; PNG Errors Images - Noun Project">
            <a:extLst>
              <a:ext uri="{FF2B5EF4-FFF2-40B4-BE49-F238E27FC236}">
                <a16:creationId xmlns:a16="http://schemas.microsoft.com/office/drawing/2014/main" id="{B57351A2-7015-BE2B-2217-1442488DA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2984" y="4370581"/>
            <a:ext cx="2120302" cy="2120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A94F1249-D4B0-D548-739C-D8C8022F47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31968" y="3901877"/>
            <a:ext cx="3743325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3600" b="0" i="1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reen Energy" panose="02000000000000000000" pitchFamily="2" charset="0"/>
              </a:rPr>
              <a:t>menaces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D384B13D-A852-FE25-1408-FC640F215AF9}"/>
              </a:ext>
            </a:extLst>
          </p:cNvPr>
          <p:cNvSpPr txBox="1"/>
          <p:nvPr/>
        </p:nvSpPr>
        <p:spPr>
          <a:xfrm>
            <a:off x="8207155" y="4811630"/>
            <a:ext cx="395063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b="0" i="0" dirty="0">
                <a:effectLst/>
                <a:latin typeface="Whitney"/>
              </a:rPr>
              <a:t>Nouveau concurrent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b="0" i="0" dirty="0">
                <a:effectLst/>
                <a:latin typeface="Whitney"/>
              </a:rPr>
              <a:t>Mauvaise publicité </a:t>
            </a:r>
            <a:endParaRPr lang="fr-FR" dirty="0">
              <a:latin typeface="Whitney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b="0" i="0" dirty="0">
                <a:effectLst/>
                <a:latin typeface="Whitney"/>
              </a:rPr>
              <a:t>Composant interdit car trop néfaste pour la santé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422101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27000">
              <a:schemeClr val="tx1"/>
            </a:gs>
            <a:gs pos="100000">
              <a:srgbClr val="CCFF33"/>
            </a:gs>
            <a:gs pos="65000">
              <a:srgbClr val="33CC33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590B66BF-CFDE-C2F9-5261-FD138283AAA8}"/>
              </a:ext>
            </a:extLst>
          </p:cNvPr>
          <p:cNvCxnSpPr>
            <a:cxnSpLocks/>
          </p:cNvCxnSpPr>
          <p:nvPr/>
        </p:nvCxnSpPr>
        <p:spPr>
          <a:xfrm flipV="1">
            <a:off x="5952930" y="1652684"/>
            <a:ext cx="0" cy="4674637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5F0D4EAD-E252-4B3D-6185-2485B02F1790}"/>
              </a:ext>
            </a:extLst>
          </p:cNvPr>
          <p:cNvCxnSpPr>
            <a:cxnSpLocks/>
          </p:cNvCxnSpPr>
          <p:nvPr/>
        </p:nvCxnSpPr>
        <p:spPr>
          <a:xfrm>
            <a:off x="1894114" y="4031990"/>
            <a:ext cx="8276253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ZoneTexte 12">
            <a:extLst>
              <a:ext uri="{FF2B5EF4-FFF2-40B4-BE49-F238E27FC236}">
                <a16:creationId xmlns:a16="http://schemas.microsoft.com/office/drawing/2014/main" id="{8D31A38D-168D-D0E0-A701-6A92E0E56061}"/>
              </a:ext>
            </a:extLst>
          </p:cNvPr>
          <p:cNvSpPr txBox="1"/>
          <p:nvPr/>
        </p:nvSpPr>
        <p:spPr>
          <a:xfrm>
            <a:off x="5225144" y="1298704"/>
            <a:ext cx="1567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Qualité élevée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15B67ED0-0C10-8FB8-7FCE-B0E5CB317B80}"/>
              </a:ext>
            </a:extLst>
          </p:cNvPr>
          <p:cNvSpPr txBox="1"/>
          <p:nvPr/>
        </p:nvSpPr>
        <p:spPr>
          <a:xfrm>
            <a:off x="5225144" y="6389323"/>
            <a:ext cx="1567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Qualité faible</a:t>
            </a:r>
          </a:p>
        </p:txBody>
      </p:sp>
      <p:pic>
        <p:nvPicPr>
          <p:cNvPr id="2050" name="Picture 2" descr="Red Bull Logo PNG transparents - StickPNG">
            <a:extLst>
              <a:ext uri="{FF2B5EF4-FFF2-40B4-BE49-F238E27FC236}">
                <a16:creationId xmlns:a16="http://schemas.microsoft.com/office/drawing/2014/main" id="{BC110E1E-C864-CACE-3043-EFF2F67130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7806" y="2600788"/>
            <a:ext cx="2610101" cy="1055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Bienvenue - Crazy Tiger - Énergise ta différence">
            <a:extLst>
              <a:ext uri="{FF2B5EF4-FFF2-40B4-BE49-F238E27FC236}">
                <a16:creationId xmlns:a16="http://schemas.microsoft.com/office/drawing/2014/main" id="{B6B56247-4A9E-7256-F717-28C0928C2E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8583" y="4582110"/>
            <a:ext cx="2354869" cy="1236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50E5B6CF-436F-DA81-5204-E3D17DECF1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432" y="1826881"/>
            <a:ext cx="3926623" cy="3477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67489ADC-06A8-19CD-9D7B-839CD9D2B974}"/>
              </a:ext>
            </a:extLst>
          </p:cNvPr>
          <p:cNvSpPr txBox="1"/>
          <p:nvPr/>
        </p:nvSpPr>
        <p:spPr>
          <a:xfrm>
            <a:off x="10170367" y="3847324"/>
            <a:ext cx="1278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Prix élevée 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CF9D6FCF-CDC7-3CD7-0976-F5E066BA6B6A}"/>
              </a:ext>
            </a:extLst>
          </p:cNvPr>
          <p:cNvSpPr txBox="1"/>
          <p:nvPr/>
        </p:nvSpPr>
        <p:spPr>
          <a:xfrm>
            <a:off x="856035" y="3847324"/>
            <a:ext cx="933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Prix bas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5506979-A397-7E93-D9EC-9A016584A3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3125" y="-184165"/>
            <a:ext cx="10719609" cy="13388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kumimoji="0" lang="fr-FR" altLang="fr-FR" sz="55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reen Energy" panose="02000000000000000000" pitchFamily="2" charset="0"/>
              </a:rPr>
              <a:t>Mapping concurrentiel 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reen Energy" panose="02000000000000000000" pitchFamily="2" charset="0"/>
              </a:rPr>
              <a:t>positionnement</a:t>
            </a:r>
          </a:p>
        </p:txBody>
      </p:sp>
    </p:spTree>
    <p:extLst>
      <p:ext uri="{BB962C8B-B14F-4D97-AF65-F5344CB8AC3E}">
        <p14:creationId xmlns:p14="http://schemas.microsoft.com/office/powerpoint/2010/main" val="1114337877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682</Words>
  <Application>Microsoft Office PowerPoint</Application>
  <PresentationFormat>Grand écran</PresentationFormat>
  <Paragraphs>154</Paragraphs>
  <Slides>13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13</vt:i4>
      </vt:variant>
    </vt:vector>
  </HeadingPairs>
  <TitlesOfParts>
    <vt:vector size="22" baseType="lpstr">
      <vt:lpstr>Arial</vt:lpstr>
      <vt:lpstr>Calibri</vt:lpstr>
      <vt:lpstr>Calibri Light</vt:lpstr>
      <vt:lpstr>Green Energy</vt:lpstr>
      <vt:lpstr>Green Energy</vt:lpstr>
      <vt:lpstr>inherit</vt:lpstr>
      <vt:lpstr>Whitney</vt:lpstr>
      <vt:lpstr>Wingdings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GHERON Johanne</dc:creator>
  <cp:lastModifiedBy>GHERON Johanne</cp:lastModifiedBy>
  <cp:revision>63</cp:revision>
  <dcterms:created xsi:type="dcterms:W3CDTF">2022-10-03T10:01:49Z</dcterms:created>
  <dcterms:modified xsi:type="dcterms:W3CDTF">2022-10-07T08:08:21Z</dcterms:modified>
</cp:coreProperties>
</file>